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tags/tag3.xml" ContentType="application/vnd.openxmlformats-officedocument.presentationml.tags+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sldIdLst>
    <p:sldId id="257" r:id="rId2"/>
    <p:sldId id="266" r:id="rId3"/>
    <p:sldId id="268" r:id="rId4"/>
    <p:sldId id="656" r:id="rId5"/>
    <p:sldId id="675" r:id="rId6"/>
    <p:sldId id="657" r:id="rId7"/>
    <p:sldId id="658" r:id="rId8"/>
    <p:sldId id="659" r:id="rId9"/>
    <p:sldId id="660" r:id="rId10"/>
    <p:sldId id="661" r:id="rId11"/>
    <p:sldId id="662" r:id="rId12"/>
    <p:sldId id="663" r:id="rId13"/>
    <p:sldId id="676" r:id="rId14"/>
    <p:sldId id="664" r:id="rId15"/>
    <p:sldId id="665" r:id="rId16"/>
    <p:sldId id="666" r:id="rId17"/>
    <p:sldId id="677" r:id="rId18"/>
    <p:sldId id="667" r:id="rId19"/>
    <p:sldId id="668" r:id="rId20"/>
    <p:sldId id="669" r:id="rId21"/>
    <p:sldId id="670" r:id="rId22"/>
    <p:sldId id="671" r:id="rId23"/>
    <p:sldId id="672" r:id="rId24"/>
    <p:sldId id="673" r:id="rId25"/>
    <p:sldId id="674" r:id="rId26"/>
    <p:sldId id="678" r:id="rId27"/>
    <p:sldId id="679" r:id="rId28"/>
    <p:sldId id="680" r:id="rId29"/>
    <p:sldId id="681" r:id="rId30"/>
    <p:sldId id="682" r:id="rId31"/>
    <p:sldId id="683" r:id="rId32"/>
    <p:sldId id="684" r:id="rId33"/>
    <p:sldId id="698" r:id="rId34"/>
    <p:sldId id="685" r:id="rId35"/>
    <p:sldId id="686" r:id="rId36"/>
    <p:sldId id="687" r:id="rId37"/>
    <p:sldId id="688" r:id="rId38"/>
    <p:sldId id="689" r:id="rId39"/>
    <p:sldId id="690" r:id="rId40"/>
    <p:sldId id="691" r:id="rId41"/>
    <p:sldId id="692" r:id="rId42"/>
    <p:sldId id="693" r:id="rId43"/>
    <p:sldId id="694" r:id="rId44"/>
    <p:sldId id="695" r:id="rId45"/>
    <p:sldId id="696" r:id="rId46"/>
    <p:sldId id="697" r:id="rId47"/>
    <p:sldId id="699" r:id="rId48"/>
    <p:sldId id="700" r:id="rId49"/>
    <p:sldId id="264" r:id="rId50"/>
  </p:sldIdLst>
  <p:sldSz cx="9144000" cy="5715000" type="screen16x10"/>
  <p:notesSz cx="6646863" cy="9777413"/>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80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8000"/>
    <a:srgbClr val="FF0000"/>
    <a:srgbClr val="75FC6E"/>
    <a:srgbClr val="FFFF00"/>
    <a:srgbClr val="33CC33"/>
    <a:srgbClr val="F925CC"/>
    <a:srgbClr val="3366FF"/>
    <a:srgbClr val="F2C2EF"/>
    <a:srgbClr val="FFFF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929F9F4-4A8F-4326-A1B4-22849713DDAB}" styleName="深色样式 1 - 强调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深色样式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ABFCF23-3B69-468F-B69F-88F6DE6A72F2}" styleName="中度样式 1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A111915-BE36-4E01-A7E5-04B1672EAD32}" styleName="浅色样式 2 - 强调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5" autoAdjust="0"/>
    <p:restoredTop sz="94048" autoAdjust="0"/>
  </p:normalViewPr>
  <p:slideViewPr>
    <p:cSldViewPr>
      <p:cViewPr>
        <p:scale>
          <a:sx n="100" d="100"/>
          <a:sy n="100" d="100"/>
        </p:scale>
        <p:origin x="-528" y="312"/>
      </p:cViewPr>
      <p:guideLst>
        <p:guide orient="horz" pos="180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560"/>
    </p:cViewPr>
  </p:sorterViewPr>
  <p:notesViewPr>
    <p:cSldViewPr>
      <p:cViewPr varScale="1">
        <p:scale>
          <a:sx n="57" d="100"/>
          <a:sy n="57" d="100"/>
        </p:scale>
        <p:origin x="2472" y="42"/>
      </p:cViewPr>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880307" cy="488871"/>
          </a:xfrm>
          <a:prstGeom prst="rect">
            <a:avLst/>
          </a:prstGeom>
        </p:spPr>
        <p:txBody>
          <a:bodyPr vert="horz" lIns="91440" tIns="45720" rIns="91440" bIns="45720" rtlCol="0"/>
          <a:lstStyle>
            <a:lvl1pPr algn="l">
              <a:defRPr sz="1200">
                <a:ea typeface="微软雅黑" panose="020B0503020204020204" pitchFamily="34" charset="-122"/>
              </a:defRPr>
            </a:lvl1pPr>
          </a:lstStyle>
          <a:p>
            <a:endParaRPr lang="zh-CN" altLang="en-US"/>
          </a:p>
        </p:txBody>
      </p:sp>
      <p:sp>
        <p:nvSpPr>
          <p:cNvPr id="3" name="日期占位符 2"/>
          <p:cNvSpPr>
            <a:spLocks noGrp="1"/>
          </p:cNvSpPr>
          <p:nvPr>
            <p:ph type="dt" idx="1"/>
          </p:nvPr>
        </p:nvSpPr>
        <p:spPr>
          <a:xfrm>
            <a:off x="3765018" y="0"/>
            <a:ext cx="2880307" cy="488871"/>
          </a:xfrm>
          <a:prstGeom prst="rect">
            <a:avLst/>
          </a:prstGeom>
        </p:spPr>
        <p:txBody>
          <a:bodyPr vert="horz" lIns="91440" tIns="45720" rIns="91440" bIns="45720" rtlCol="0"/>
          <a:lstStyle>
            <a:lvl1pPr algn="r">
              <a:defRPr sz="1200">
                <a:ea typeface="微软雅黑" panose="020B0503020204020204" pitchFamily="34" charset="-122"/>
              </a:defRPr>
            </a:lvl1pPr>
          </a:lstStyle>
          <a:p>
            <a:fld id="{4CBBA40E-5606-4029-863C-DF903B52E771}" type="datetimeFigureOut">
              <a:rPr lang="zh-CN" altLang="en-US" smtClean="0"/>
              <a:pPr/>
              <a:t>2016/7/27 Wednesday</a:t>
            </a:fld>
            <a:endParaRPr lang="zh-CN" altLang="en-US"/>
          </a:p>
        </p:txBody>
      </p:sp>
      <p:sp>
        <p:nvSpPr>
          <p:cNvPr id="4" name="幻灯片图像占位符 3"/>
          <p:cNvSpPr>
            <a:spLocks noGrp="1" noRot="1" noChangeAspect="1"/>
          </p:cNvSpPr>
          <p:nvPr>
            <p:ph type="sldImg" idx="2"/>
          </p:nvPr>
        </p:nvSpPr>
        <p:spPr>
          <a:xfrm>
            <a:off x="390525" y="733425"/>
            <a:ext cx="5865813" cy="3667125"/>
          </a:xfrm>
          <a:prstGeom prst="rect">
            <a:avLst/>
          </a:prstGeom>
          <a:noFill/>
          <a:ln w="12700">
            <a:solidFill>
              <a:prstClr val="black"/>
            </a:solidFill>
          </a:ln>
        </p:spPr>
        <p:txBody>
          <a:bodyPr vert="horz" lIns="91440" tIns="45720" rIns="91440" bIns="45720" rtlCol="0" anchor="ctr"/>
          <a:lstStyle/>
          <a:p>
            <a:endParaRPr lang="zh-CN" altLang="en-US" dirty="0"/>
          </a:p>
        </p:txBody>
      </p:sp>
      <p:sp>
        <p:nvSpPr>
          <p:cNvPr id="5" name="备注占位符 4"/>
          <p:cNvSpPr>
            <a:spLocks noGrp="1"/>
          </p:cNvSpPr>
          <p:nvPr>
            <p:ph type="body" sz="quarter" idx="3"/>
          </p:nvPr>
        </p:nvSpPr>
        <p:spPr>
          <a:xfrm>
            <a:off x="664687" y="4644271"/>
            <a:ext cx="5317490" cy="4399836"/>
          </a:xfrm>
          <a:prstGeom prst="rect">
            <a:avLst/>
          </a:prstGeom>
        </p:spPr>
        <p:txBody>
          <a:bodyPr vert="horz" lIns="91440" tIns="45720" rIns="91440" bIns="45720" rtlCol="0"/>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6" name="页脚占位符 5"/>
          <p:cNvSpPr>
            <a:spLocks noGrp="1"/>
          </p:cNvSpPr>
          <p:nvPr>
            <p:ph type="ftr" sz="quarter" idx="4"/>
          </p:nvPr>
        </p:nvSpPr>
        <p:spPr>
          <a:xfrm>
            <a:off x="0" y="9286845"/>
            <a:ext cx="2880307" cy="488871"/>
          </a:xfrm>
          <a:prstGeom prst="rect">
            <a:avLst/>
          </a:prstGeom>
        </p:spPr>
        <p:txBody>
          <a:bodyPr vert="horz" lIns="91440" tIns="45720" rIns="91440" bIns="45720" rtlCol="0" anchor="b"/>
          <a:lstStyle>
            <a:lvl1pPr algn="l">
              <a:defRPr sz="1200">
                <a:ea typeface="微软雅黑" panose="020B0503020204020204" pitchFamily="34" charset="-122"/>
              </a:defRPr>
            </a:lvl1pPr>
          </a:lstStyle>
          <a:p>
            <a:endParaRPr lang="zh-CN" altLang="en-US"/>
          </a:p>
        </p:txBody>
      </p:sp>
      <p:sp>
        <p:nvSpPr>
          <p:cNvPr id="7" name="灯片编号占位符 6"/>
          <p:cNvSpPr>
            <a:spLocks noGrp="1"/>
          </p:cNvSpPr>
          <p:nvPr>
            <p:ph type="sldNum" sz="quarter" idx="5"/>
          </p:nvPr>
        </p:nvSpPr>
        <p:spPr>
          <a:xfrm>
            <a:off x="3765018" y="9286845"/>
            <a:ext cx="2880307" cy="488871"/>
          </a:xfrm>
          <a:prstGeom prst="rect">
            <a:avLst/>
          </a:prstGeom>
        </p:spPr>
        <p:txBody>
          <a:bodyPr vert="horz" lIns="91440" tIns="45720" rIns="91440" bIns="45720" rtlCol="0" anchor="b"/>
          <a:lstStyle>
            <a:lvl1pPr algn="r">
              <a:defRPr sz="1200">
                <a:ea typeface="微软雅黑" panose="020B0503020204020204" pitchFamily="34" charset="-122"/>
              </a:defRPr>
            </a:lvl1pPr>
          </a:lstStyle>
          <a:p>
            <a:fld id="{B18C17DF-1D58-4647-8B50-01AC32906402}" type="slidenum">
              <a:rPr lang="zh-CN" altLang="en-US" smtClean="0"/>
              <a:pPr/>
              <a:t>‹#›</a:t>
            </a:fld>
            <a:endParaRPr lang="zh-CN" altLang="en-US"/>
          </a:p>
        </p:txBody>
      </p:sp>
    </p:spTree>
    <p:extLst>
      <p:ext uri="{BB962C8B-B14F-4D97-AF65-F5344CB8AC3E}">
        <p14:creationId xmlns:p14="http://schemas.microsoft.com/office/powerpoint/2010/main" xmlns="" val="20525086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微软雅黑" panose="020B0503020204020204" pitchFamily="34" charset="-122"/>
        <a:cs typeface="+mn-cs"/>
      </a:defRPr>
    </a:lvl1pPr>
    <a:lvl2pPr marL="457200" algn="l" defTabSz="914400" rtl="0" eaLnBrk="1" latinLnBrk="0" hangingPunct="1">
      <a:defRPr sz="1200" kern="1200">
        <a:solidFill>
          <a:schemeClr val="tx1"/>
        </a:solidFill>
        <a:latin typeface="+mn-lt"/>
        <a:ea typeface="微软雅黑" panose="020B0503020204020204" pitchFamily="34" charset="-122"/>
        <a:cs typeface="+mn-cs"/>
      </a:defRPr>
    </a:lvl2pPr>
    <a:lvl3pPr marL="914400" algn="l" defTabSz="914400" rtl="0" eaLnBrk="1" latinLnBrk="0" hangingPunct="1">
      <a:defRPr sz="1200" kern="1200">
        <a:solidFill>
          <a:schemeClr val="tx1"/>
        </a:solidFill>
        <a:latin typeface="+mn-lt"/>
        <a:ea typeface="微软雅黑" panose="020B0503020204020204" pitchFamily="34" charset="-122"/>
        <a:cs typeface="+mn-cs"/>
      </a:defRPr>
    </a:lvl3pPr>
    <a:lvl4pPr marL="1371600" algn="l" defTabSz="914400" rtl="0" eaLnBrk="1" latinLnBrk="0" hangingPunct="1">
      <a:defRPr sz="1200" kern="1200">
        <a:solidFill>
          <a:schemeClr val="tx1"/>
        </a:solidFill>
        <a:latin typeface="+mn-lt"/>
        <a:ea typeface="微软雅黑" panose="020B0503020204020204" pitchFamily="34" charset="-122"/>
        <a:cs typeface="+mn-cs"/>
      </a:defRPr>
    </a:lvl4pPr>
    <a:lvl5pPr marL="1828800" algn="l" defTabSz="914400" rtl="0" eaLnBrk="1" latinLnBrk="0" hangingPunct="1">
      <a:defRPr sz="1200" kern="1200">
        <a:solidFill>
          <a:schemeClr val="tx1"/>
        </a:solidFill>
        <a:latin typeface="+mn-lt"/>
        <a:ea typeface="微软雅黑" panose="020B0503020204020204" pitchFamily="3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B18C17DF-1D58-4647-8B50-01AC32906402}" type="slidenum">
              <a:rPr lang="zh-CN" altLang="en-US" smtClean="0"/>
              <a:pPr/>
              <a:t>2</a:t>
            </a:fld>
            <a:endParaRPr lang="zh-CN" altLang="en-US"/>
          </a:p>
        </p:txBody>
      </p:sp>
    </p:spTree>
    <p:extLst>
      <p:ext uri="{BB962C8B-B14F-4D97-AF65-F5344CB8AC3E}">
        <p14:creationId xmlns:p14="http://schemas.microsoft.com/office/powerpoint/2010/main" xmlns="" val="16464655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
        <p:nvSpPr>
          <p:cNvPr id="3" name="副标题 2"/>
          <p:cNvSpPr>
            <a:spLocks noGrp="1"/>
          </p:cNvSpPr>
          <p:nvPr>
            <p:ph type="subTitle" idx="1"/>
          </p:nvPr>
        </p:nvSpPr>
        <p:spPr>
          <a:xfrm>
            <a:off x="1371600" y="1489348"/>
            <a:ext cx="6400800" cy="3209652"/>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dirty="0" smtClean="0"/>
              <a:t>单击此处编辑母版副标题样式</a:t>
            </a:r>
            <a:endParaRPr lang="zh-CN" altLang="en-US" dirty="0"/>
          </a:p>
        </p:txBody>
      </p:sp>
      <p:sp>
        <p:nvSpPr>
          <p:cNvPr id="4" name="日期占位符 3"/>
          <p:cNvSpPr>
            <a:spLocks noGrp="1"/>
          </p:cNvSpPr>
          <p:nvPr>
            <p:ph type="dt" sz="half" idx="10"/>
          </p:nvPr>
        </p:nvSpPr>
        <p:spPr/>
        <p:txBody>
          <a:bodyPr/>
          <a:lstStyle/>
          <a:p>
            <a:fld id="{86F384C6-77FA-4AF6-AF10-492DE6DC1E29}" type="datetimeFigureOut">
              <a:rPr lang="zh-CN" altLang="en-US" smtClean="0"/>
              <a:pPr/>
              <a:t>2016/7/27 Wednesday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01218CE-149D-49E3-8033-D5CD97556C98}" type="slidenum">
              <a:rPr lang="zh-CN" altLang="en-US" smtClean="0"/>
              <a:pPr/>
              <a:t>‹#›</a:t>
            </a:fld>
            <a:endParaRPr lang="zh-CN" altLang="en-US"/>
          </a:p>
        </p:txBody>
      </p:sp>
    </p:spTree>
    <p:extLst>
      <p:ext uri="{BB962C8B-B14F-4D97-AF65-F5344CB8AC3E}">
        <p14:creationId xmlns:p14="http://schemas.microsoft.com/office/powerpoint/2010/main" xmlns="" val="1131703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6F384C6-77FA-4AF6-AF10-492DE6DC1E29}" type="datetimeFigureOut">
              <a:rPr lang="zh-CN" altLang="en-US" smtClean="0"/>
              <a:pPr/>
              <a:t>2016/7/27 Wednesday</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01218CE-149D-49E3-8033-D5CD97556C98}" type="slidenum">
              <a:rPr lang="zh-CN" altLang="en-US" smtClean="0"/>
              <a:pPr/>
              <a:t>‹#›</a:t>
            </a:fld>
            <a:endParaRPr lang="zh-CN" altLang="en-US"/>
          </a:p>
        </p:txBody>
      </p:sp>
    </p:spTree>
    <p:extLst>
      <p:ext uri="{BB962C8B-B14F-4D97-AF65-F5344CB8AC3E}">
        <p14:creationId xmlns:p14="http://schemas.microsoft.com/office/powerpoint/2010/main" xmlns="" val="2723880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27542"/>
            <a:ext cx="3008313" cy="968375"/>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86F384C6-77FA-4AF6-AF10-492DE6DC1E29}" type="datetimeFigureOut">
              <a:rPr lang="zh-CN" altLang="en-US" smtClean="0"/>
              <a:pPr/>
              <a:t>2016/7/27 Wednesday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01218CE-149D-49E3-8033-D5CD97556C98}" type="slidenum">
              <a:rPr lang="zh-CN" altLang="en-US" smtClean="0"/>
              <a:pPr/>
              <a:t>‹#›</a:t>
            </a:fld>
            <a:endParaRPr lang="zh-CN" altLang="en-US"/>
          </a:p>
        </p:txBody>
      </p:sp>
    </p:spTree>
    <p:extLst>
      <p:ext uri="{BB962C8B-B14F-4D97-AF65-F5344CB8AC3E}">
        <p14:creationId xmlns:p14="http://schemas.microsoft.com/office/powerpoint/2010/main" xmlns="" val="16830488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000500"/>
            <a:ext cx="5486400" cy="472282"/>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86F384C6-77FA-4AF6-AF10-492DE6DC1E29}" type="datetimeFigureOut">
              <a:rPr lang="zh-CN" altLang="en-US" smtClean="0"/>
              <a:pPr/>
              <a:t>2016/7/27 Wednesday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01218CE-149D-49E3-8033-D5CD97556C98}" type="slidenum">
              <a:rPr lang="zh-CN" altLang="en-US" smtClean="0"/>
              <a:pPr/>
              <a:t>‹#›</a:t>
            </a:fld>
            <a:endParaRPr lang="zh-CN" altLang="en-US"/>
          </a:p>
        </p:txBody>
      </p:sp>
    </p:spTree>
    <p:extLst>
      <p:ext uri="{BB962C8B-B14F-4D97-AF65-F5344CB8AC3E}">
        <p14:creationId xmlns:p14="http://schemas.microsoft.com/office/powerpoint/2010/main" xmlns="" val="21309282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6F384C6-77FA-4AF6-AF10-492DE6DC1E29}" type="datetimeFigureOut">
              <a:rPr lang="zh-CN" altLang="en-US" smtClean="0"/>
              <a:pPr/>
              <a:t>2016/7/27 Wednesday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01218CE-149D-49E3-8033-D5CD97556C98}" type="slidenum">
              <a:rPr lang="zh-CN" altLang="en-US" smtClean="0"/>
              <a:pPr/>
              <a:t>‹#›</a:t>
            </a:fld>
            <a:endParaRPr lang="zh-CN" altLang="en-US"/>
          </a:p>
        </p:txBody>
      </p:sp>
    </p:spTree>
    <p:extLst>
      <p:ext uri="{BB962C8B-B14F-4D97-AF65-F5344CB8AC3E}">
        <p14:creationId xmlns:p14="http://schemas.microsoft.com/office/powerpoint/2010/main" xmlns="" val="17716891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28865"/>
            <a:ext cx="2057400" cy="4876271"/>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28865"/>
            <a:ext cx="6019800" cy="4876271"/>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6F384C6-77FA-4AF6-AF10-492DE6DC1E29}" type="datetimeFigureOut">
              <a:rPr lang="zh-CN" altLang="en-US" smtClean="0"/>
              <a:pPr/>
              <a:t>2016/7/27 Wednesday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01218CE-149D-49E3-8033-D5CD97556C98}" type="slidenum">
              <a:rPr lang="zh-CN" altLang="en-US" smtClean="0"/>
              <a:pPr/>
              <a:t>‹#›</a:t>
            </a:fld>
            <a:endParaRPr lang="zh-CN" altLang="en-US"/>
          </a:p>
        </p:txBody>
      </p:sp>
    </p:spTree>
    <p:extLst>
      <p:ext uri="{BB962C8B-B14F-4D97-AF65-F5344CB8AC3E}">
        <p14:creationId xmlns:p14="http://schemas.microsoft.com/office/powerpoint/2010/main" xmlns="" val="2631613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正文内容">
    <p:spTree>
      <p:nvGrpSpPr>
        <p:cNvPr id="1" name=""/>
        <p:cNvGrpSpPr/>
        <p:nvPr/>
      </p:nvGrpSpPr>
      <p:grpSpPr>
        <a:xfrm>
          <a:off x="0" y="0"/>
          <a:ext cx="0" cy="0"/>
          <a:chOff x="0" y="0"/>
          <a:chExt cx="0" cy="0"/>
        </a:xfrm>
      </p:grpSpPr>
      <p:sp>
        <p:nvSpPr>
          <p:cNvPr id="12" name="矩形 11"/>
          <p:cNvSpPr/>
          <p:nvPr userDrawn="1"/>
        </p:nvSpPr>
        <p:spPr bwMode="auto">
          <a:xfrm>
            <a:off x="0" y="5485820"/>
            <a:ext cx="9144001" cy="252000"/>
          </a:xfrm>
          <a:prstGeom prst="rect">
            <a:avLst/>
          </a:prstGeom>
          <a:gradFill>
            <a:gsLst>
              <a:gs pos="80000">
                <a:srgbClr val="026DCE">
                  <a:alpha val="70000"/>
                </a:srgbClr>
              </a:gs>
              <a:gs pos="26000">
                <a:schemeClr val="tx2"/>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0" name="矩形 9"/>
          <p:cNvSpPr/>
          <p:nvPr userDrawn="1"/>
        </p:nvSpPr>
        <p:spPr bwMode="auto">
          <a:xfrm>
            <a:off x="-1" y="-25399"/>
            <a:ext cx="9144001" cy="794667"/>
          </a:xfrm>
          <a:prstGeom prst="rect">
            <a:avLst/>
          </a:prstGeom>
          <a:gradFill flip="none" rotWithShape="1">
            <a:gsLst>
              <a:gs pos="21000">
                <a:schemeClr val="accent2">
                  <a:lumMod val="75000"/>
                  <a:lumOff val="25000"/>
                </a:schemeClr>
              </a:gs>
              <a:gs pos="86000">
                <a:schemeClr val="tx2"/>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5" name="灯片编号占位符 3"/>
          <p:cNvSpPr txBox="1">
            <a:spLocks/>
          </p:cNvSpPr>
          <p:nvPr userDrawn="1"/>
        </p:nvSpPr>
        <p:spPr>
          <a:xfrm>
            <a:off x="0" y="5485820"/>
            <a:ext cx="540000" cy="252000"/>
          </a:xfrm>
          <a:prstGeom prst="rect">
            <a:avLst/>
          </a:prstGeom>
        </p:spPr>
        <p:txBody>
          <a:bodyPr anchor="ctr"/>
          <a:lstStyle>
            <a:defPPr>
              <a:defRPr lang="zh-CN"/>
            </a:defPPr>
            <a:lvl1pPr marL="0" algn="l" defTabSz="914400" rtl="0" eaLnBrk="1" latinLnBrk="0" hangingPunct="1">
              <a:defRPr sz="1200" i="0" kern="1200">
                <a:solidFill>
                  <a:schemeClr val="accent6">
                    <a:lumMod val="50000"/>
                  </a:schemeClr>
                </a:solidFill>
                <a:latin typeface="微软雅黑" pitchFamily="34" charset="-122"/>
                <a:ea typeface="微软雅黑" pitchFamily="34" charset="-122"/>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de-DE" altLang="en-US" b="0" dirty="0" smtClean="0">
                <a:solidFill>
                  <a:schemeClr val="bg1"/>
                </a:solidFill>
                <a:latin typeface="Arial" panose="020B0604020202020204" pitchFamily="34" charset="0"/>
                <a:cs typeface="Arial" panose="020B0604020202020204" pitchFamily="34" charset="0"/>
              </a:rPr>
              <a:t> </a:t>
            </a:r>
            <a:fld id="{7C5E4C7A-43C3-449A-8119-E420EB00870B}" type="slidenum">
              <a:rPr lang="zh-CN" altLang="en-US" b="0" smtClean="0">
                <a:solidFill>
                  <a:schemeClr val="bg1"/>
                </a:solidFill>
                <a:latin typeface="Arial" panose="020B0604020202020204" pitchFamily="34" charset="0"/>
                <a:cs typeface="Arial" panose="020B0604020202020204" pitchFamily="34" charset="0"/>
              </a:rPr>
              <a:pPr algn="ctr">
                <a:defRPr/>
              </a:pPr>
              <a:t>‹#›</a:t>
            </a:fld>
            <a:endParaRPr lang="en-US" b="0" dirty="0">
              <a:solidFill>
                <a:schemeClr val="bg1"/>
              </a:solidFill>
              <a:latin typeface="Arial" panose="020B0604020202020204" pitchFamily="34" charset="0"/>
              <a:cs typeface="Arial" panose="020B0604020202020204" pitchFamily="34" charset="0"/>
            </a:endParaRPr>
          </a:p>
        </p:txBody>
      </p:sp>
      <p:sp>
        <p:nvSpPr>
          <p:cNvPr id="7" name="标题 1"/>
          <p:cNvSpPr>
            <a:spLocks noGrp="1"/>
          </p:cNvSpPr>
          <p:nvPr>
            <p:ph type="title"/>
          </p:nvPr>
        </p:nvSpPr>
        <p:spPr>
          <a:xfrm>
            <a:off x="294126" y="121568"/>
            <a:ext cx="5832475" cy="647700"/>
          </a:xfrm>
        </p:spPr>
        <p:txBody>
          <a:bodyPr/>
          <a:lstStyle>
            <a:lvl1pPr algn="l">
              <a:defRPr sz="2200" b="1">
                <a:solidFill>
                  <a:schemeClr val="bg1"/>
                </a:solidFill>
                <a:latin typeface="Times New Roman" panose="02020603050405020304" pitchFamily="18" charset="0"/>
                <a:ea typeface="微软雅黑" panose="020B0503020204020204" pitchFamily="34" charset="-122"/>
                <a:cs typeface="Times New Roman" panose="02020603050405020304" pitchFamily="18" charset="0"/>
              </a:defRPr>
            </a:lvl1pPr>
          </a:lstStyle>
          <a:p>
            <a:endParaRPr lang="zh-CN" altLang="en-US" dirty="0"/>
          </a:p>
        </p:txBody>
      </p:sp>
      <p:sp>
        <p:nvSpPr>
          <p:cNvPr id="8" name="副标题 2"/>
          <p:cNvSpPr>
            <a:spLocks noGrp="1"/>
          </p:cNvSpPr>
          <p:nvPr>
            <p:ph type="subTitle" idx="1"/>
          </p:nvPr>
        </p:nvSpPr>
        <p:spPr>
          <a:xfrm>
            <a:off x="611560" y="1465015"/>
            <a:ext cx="7920880" cy="3209652"/>
          </a:xfrm>
        </p:spPr>
        <p:txBody>
          <a:bodyPr>
            <a:normAutofit/>
          </a:bodyPr>
          <a:lstStyle>
            <a:lvl1pPr marL="457200" indent="-457200" algn="l">
              <a:buFont typeface="Wingdings" panose="05000000000000000000" pitchFamily="2" charset="2"/>
              <a:buChar char="n"/>
              <a:defRPr sz="2000">
                <a:solidFill>
                  <a:schemeClr val="tx1"/>
                </a:solidFill>
                <a:latin typeface="微软雅黑" panose="020B0503020204020204" pitchFamily="34" charset="-122"/>
                <a:ea typeface="微软雅黑" panose="020B0503020204020204" pitchFamily="34" charset="-12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dirty="0" smtClean="0"/>
              <a:t>单击此处编辑母版副标题样式</a:t>
            </a:r>
            <a:endParaRPr lang="zh-CN" altLang="en-US" dirty="0"/>
          </a:p>
        </p:txBody>
      </p:sp>
      <p:pic>
        <p:nvPicPr>
          <p:cNvPr id="2" name="图片 1"/>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l="12508" r="12508"/>
          <a:stretch/>
        </p:blipFill>
        <p:spPr>
          <a:xfrm>
            <a:off x="8125463" y="48251"/>
            <a:ext cx="647366" cy="647366"/>
          </a:xfrm>
          <a:prstGeom prst="ellipse">
            <a:avLst/>
          </a:prstGeom>
          <a:ln w="28575">
            <a:solidFill>
              <a:schemeClr val="bg1"/>
            </a:solidFill>
          </a:ln>
        </p:spPr>
      </p:pic>
    </p:spTree>
    <p:extLst>
      <p:ext uri="{BB962C8B-B14F-4D97-AF65-F5344CB8AC3E}">
        <p14:creationId xmlns:p14="http://schemas.microsoft.com/office/powerpoint/2010/main" xmlns="" val="1155230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正文内容">
    <p:spTree>
      <p:nvGrpSpPr>
        <p:cNvPr id="1" name=""/>
        <p:cNvGrpSpPr/>
        <p:nvPr/>
      </p:nvGrpSpPr>
      <p:grpSpPr>
        <a:xfrm>
          <a:off x="0" y="0"/>
          <a:ext cx="0" cy="0"/>
          <a:chOff x="0" y="0"/>
          <a:chExt cx="0" cy="0"/>
        </a:xfrm>
      </p:grpSpPr>
      <p:sp>
        <p:nvSpPr>
          <p:cNvPr id="12" name="矩形 11"/>
          <p:cNvSpPr/>
          <p:nvPr userDrawn="1"/>
        </p:nvSpPr>
        <p:spPr bwMode="auto">
          <a:xfrm>
            <a:off x="0" y="5449820"/>
            <a:ext cx="9144001" cy="288000"/>
          </a:xfrm>
          <a:prstGeom prst="rect">
            <a:avLst/>
          </a:prstGeom>
          <a:gradFill>
            <a:gsLst>
              <a:gs pos="80000">
                <a:srgbClr val="026DCE">
                  <a:alpha val="70000"/>
                </a:srgbClr>
              </a:gs>
              <a:gs pos="26000">
                <a:schemeClr val="tx2"/>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0" name="矩形 9"/>
          <p:cNvSpPr/>
          <p:nvPr userDrawn="1"/>
        </p:nvSpPr>
        <p:spPr bwMode="auto">
          <a:xfrm>
            <a:off x="-1" y="-25399"/>
            <a:ext cx="9144001" cy="794667"/>
          </a:xfrm>
          <a:prstGeom prst="rect">
            <a:avLst/>
          </a:prstGeom>
          <a:gradFill flip="none" rotWithShape="1">
            <a:gsLst>
              <a:gs pos="21000">
                <a:schemeClr val="accent2">
                  <a:lumMod val="75000"/>
                  <a:lumOff val="25000"/>
                </a:schemeClr>
              </a:gs>
              <a:gs pos="86000">
                <a:schemeClr val="tx2"/>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5" name="灯片编号占位符 3"/>
          <p:cNvSpPr txBox="1">
            <a:spLocks/>
          </p:cNvSpPr>
          <p:nvPr userDrawn="1"/>
        </p:nvSpPr>
        <p:spPr>
          <a:xfrm>
            <a:off x="0" y="5463000"/>
            <a:ext cx="539552" cy="252000"/>
          </a:xfrm>
          <a:prstGeom prst="rect">
            <a:avLst/>
          </a:prstGeom>
        </p:spPr>
        <p:txBody>
          <a:bodyPr/>
          <a:lstStyle>
            <a:defPPr>
              <a:defRPr lang="zh-CN"/>
            </a:defPPr>
            <a:lvl1pPr marL="0" algn="l" defTabSz="914400" rtl="0" eaLnBrk="1" latinLnBrk="0" hangingPunct="1">
              <a:defRPr sz="1200" i="0" kern="1200">
                <a:solidFill>
                  <a:schemeClr val="accent6">
                    <a:lumMod val="50000"/>
                  </a:schemeClr>
                </a:solidFill>
                <a:latin typeface="微软雅黑" pitchFamily="34" charset="-122"/>
                <a:ea typeface="微软雅黑" pitchFamily="34" charset="-122"/>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de-DE" altLang="en-US" b="1" dirty="0" smtClean="0">
                <a:solidFill>
                  <a:schemeClr val="bg1"/>
                </a:solidFill>
              </a:rPr>
              <a:t> </a:t>
            </a:r>
            <a:fld id="{7C5E4C7A-43C3-449A-8119-E420EB00870B}" type="slidenum">
              <a:rPr lang="zh-CN" altLang="en-US" b="1" smtClean="0">
                <a:solidFill>
                  <a:schemeClr val="bg1"/>
                </a:solidFill>
              </a:rPr>
              <a:pPr>
                <a:defRPr/>
              </a:pPr>
              <a:t>‹#›</a:t>
            </a:fld>
            <a:endParaRPr lang="en-US" b="1" dirty="0">
              <a:solidFill>
                <a:schemeClr val="bg1"/>
              </a:solidFill>
            </a:endParaRPr>
          </a:p>
        </p:txBody>
      </p:sp>
      <p:sp>
        <p:nvSpPr>
          <p:cNvPr id="7" name="标题 1"/>
          <p:cNvSpPr>
            <a:spLocks noGrp="1"/>
          </p:cNvSpPr>
          <p:nvPr>
            <p:ph type="title"/>
          </p:nvPr>
        </p:nvSpPr>
        <p:spPr>
          <a:xfrm>
            <a:off x="294126" y="121568"/>
            <a:ext cx="5832475" cy="647700"/>
          </a:xfrm>
        </p:spPr>
        <p:txBody>
          <a:bodyPr/>
          <a:lstStyle>
            <a:lvl1pPr algn="l">
              <a:defRPr sz="2200" b="1">
                <a:solidFill>
                  <a:schemeClr val="bg1"/>
                </a:solidFill>
                <a:latin typeface="Times New Roman" panose="02020603050405020304" pitchFamily="18" charset="0"/>
                <a:ea typeface="微软雅黑" panose="020B0503020204020204" pitchFamily="34" charset="-122"/>
                <a:cs typeface="Times New Roman" panose="02020603050405020304" pitchFamily="18" charset="0"/>
              </a:defRPr>
            </a:lvl1pPr>
          </a:lstStyle>
          <a:p>
            <a:endParaRPr lang="zh-CN" altLang="en-US" dirty="0"/>
          </a:p>
        </p:txBody>
      </p:sp>
      <p:pic>
        <p:nvPicPr>
          <p:cNvPr id="2" name="图片 1"/>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l="12508" r="12508"/>
          <a:stretch/>
        </p:blipFill>
        <p:spPr>
          <a:xfrm>
            <a:off x="8125463" y="48251"/>
            <a:ext cx="647366" cy="647366"/>
          </a:xfrm>
          <a:prstGeom prst="ellipse">
            <a:avLst/>
          </a:prstGeom>
          <a:ln w="28575">
            <a:solidFill>
              <a:schemeClr val="bg1"/>
            </a:solidFill>
          </a:ln>
        </p:spPr>
      </p:pic>
    </p:spTree>
    <p:extLst>
      <p:ext uri="{BB962C8B-B14F-4D97-AF65-F5344CB8AC3E}">
        <p14:creationId xmlns:p14="http://schemas.microsoft.com/office/powerpoint/2010/main" xmlns="" val="1758612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空白内容">
    <p:spTree>
      <p:nvGrpSpPr>
        <p:cNvPr id="1" name=""/>
        <p:cNvGrpSpPr/>
        <p:nvPr/>
      </p:nvGrpSpPr>
      <p:grpSpPr>
        <a:xfrm>
          <a:off x="0" y="0"/>
          <a:ext cx="0" cy="0"/>
          <a:chOff x="0" y="0"/>
          <a:chExt cx="0" cy="0"/>
        </a:xfrm>
      </p:grpSpPr>
      <p:sp>
        <p:nvSpPr>
          <p:cNvPr id="12" name="矩形 11"/>
          <p:cNvSpPr/>
          <p:nvPr userDrawn="1"/>
        </p:nvSpPr>
        <p:spPr bwMode="auto">
          <a:xfrm>
            <a:off x="0" y="5391000"/>
            <a:ext cx="9144001" cy="324000"/>
          </a:xfrm>
          <a:prstGeom prst="rect">
            <a:avLst/>
          </a:prstGeom>
          <a:gradFill>
            <a:gsLst>
              <a:gs pos="80000">
                <a:srgbClr val="026DCE">
                  <a:alpha val="70000"/>
                </a:srgbClr>
              </a:gs>
              <a:gs pos="26000">
                <a:schemeClr val="tx2"/>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0" name="矩形 9"/>
          <p:cNvSpPr/>
          <p:nvPr userDrawn="1"/>
        </p:nvSpPr>
        <p:spPr bwMode="auto">
          <a:xfrm>
            <a:off x="-1" y="-25399"/>
            <a:ext cx="9144001" cy="794667"/>
          </a:xfrm>
          <a:prstGeom prst="rect">
            <a:avLst/>
          </a:prstGeom>
          <a:gradFill flip="none" rotWithShape="1">
            <a:gsLst>
              <a:gs pos="21000">
                <a:schemeClr val="accent2">
                  <a:lumMod val="75000"/>
                  <a:lumOff val="25000"/>
                </a:schemeClr>
              </a:gs>
              <a:gs pos="86000">
                <a:schemeClr val="tx2"/>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5" name="灯片编号占位符 3"/>
          <p:cNvSpPr txBox="1">
            <a:spLocks/>
          </p:cNvSpPr>
          <p:nvPr userDrawn="1"/>
        </p:nvSpPr>
        <p:spPr>
          <a:xfrm>
            <a:off x="-1" y="5427000"/>
            <a:ext cx="540000" cy="252000"/>
          </a:xfrm>
          <a:prstGeom prst="rect">
            <a:avLst/>
          </a:prstGeom>
        </p:spPr>
        <p:txBody>
          <a:bodyPr/>
          <a:lstStyle>
            <a:defPPr>
              <a:defRPr lang="zh-CN"/>
            </a:defPPr>
            <a:lvl1pPr marL="0" algn="l" defTabSz="914400" rtl="0" eaLnBrk="1" latinLnBrk="0" hangingPunct="1">
              <a:defRPr sz="1200" i="0" kern="1200">
                <a:solidFill>
                  <a:schemeClr val="accent6">
                    <a:lumMod val="50000"/>
                  </a:schemeClr>
                </a:solidFill>
                <a:latin typeface="微软雅黑" pitchFamily="34" charset="-122"/>
                <a:ea typeface="微软雅黑" pitchFamily="34" charset="-122"/>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de-DE" altLang="en-US" b="1" dirty="0" smtClean="0">
                <a:solidFill>
                  <a:schemeClr val="bg1"/>
                </a:solidFill>
              </a:rPr>
              <a:t> </a:t>
            </a:r>
            <a:fld id="{7C5E4C7A-43C3-449A-8119-E420EB00870B}" type="slidenum">
              <a:rPr lang="zh-CN" altLang="en-US" b="1" smtClean="0">
                <a:solidFill>
                  <a:schemeClr val="bg1"/>
                </a:solidFill>
              </a:rPr>
              <a:pPr>
                <a:defRPr/>
              </a:pPr>
              <a:t>‹#›</a:t>
            </a:fld>
            <a:endParaRPr lang="en-US" b="1" dirty="0">
              <a:solidFill>
                <a:schemeClr val="bg1"/>
              </a:solidFill>
            </a:endParaRPr>
          </a:p>
        </p:txBody>
      </p:sp>
      <p:sp>
        <p:nvSpPr>
          <p:cNvPr id="7" name="标题 1"/>
          <p:cNvSpPr>
            <a:spLocks noGrp="1"/>
          </p:cNvSpPr>
          <p:nvPr>
            <p:ph type="title"/>
          </p:nvPr>
        </p:nvSpPr>
        <p:spPr>
          <a:xfrm>
            <a:off x="294126" y="121568"/>
            <a:ext cx="5832475" cy="647700"/>
          </a:xfrm>
        </p:spPr>
        <p:txBody>
          <a:bodyPr/>
          <a:lstStyle>
            <a:lvl1pPr algn="l">
              <a:defRPr sz="2200" b="1">
                <a:solidFill>
                  <a:schemeClr val="bg1"/>
                </a:solidFill>
                <a:latin typeface="Times New Roman" panose="02020603050405020304" pitchFamily="18" charset="0"/>
                <a:ea typeface="微软雅黑" panose="020B0503020204020204" pitchFamily="34" charset="-122"/>
                <a:cs typeface="Times New Roman" panose="02020603050405020304" pitchFamily="18" charset="0"/>
              </a:defRPr>
            </a:lvl1pPr>
          </a:lstStyle>
          <a:p>
            <a:endParaRPr lang="zh-CN" altLang="en-US" dirty="0"/>
          </a:p>
        </p:txBody>
      </p:sp>
      <p:pic>
        <p:nvPicPr>
          <p:cNvPr id="8" name="图片 7"/>
          <p:cNvPicPr>
            <a:picLocks noChangeAspect="1"/>
          </p:cNvPicPr>
          <p:nvPr userDrawn="1"/>
        </p:nvPicPr>
        <p:blipFill rotWithShape="1">
          <a:blip r:embed="rId2" cstate="print">
            <a:extLst>
              <a:ext uri="{28A0092B-C50C-407E-A947-70E740481C1C}">
                <a14:useLocalDpi xmlns:a14="http://schemas.microsoft.com/office/drawing/2010/main" xmlns="" val="0"/>
              </a:ext>
            </a:extLst>
          </a:blip>
          <a:srcRect l="12508" r="12508"/>
          <a:stretch/>
        </p:blipFill>
        <p:spPr>
          <a:xfrm>
            <a:off x="8125463" y="48251"/>
            <a:ext cx="647366" cy="647366"/>
          </a:xfrm>
          <a:prstGeom prst="ellipse">
            <a:avLst/>
          </a:prstGeom>
          <a:ln w="28575">
            <a:solidFill>
              <a:schemeClr val="bg1"/>
            </a:solidFill>
          </a:ln>
        </p:spPr>
      </p:pic>
    </p:spTree>
    <p:extLst>
      <p:ext uri="{BB962C8B-B14F-4D97-AF65-F5344CB8AC3E}">
        <p14:creationId xmlns:p14="http://schemas.microsoft.com/office/powerpoint/2010/main" xmlns="" val="1429045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页码">
    <p:spTree>
      <p:nvGrpSpPr>
        <p:cNvPr id="1" name=""/>
        <p:cNvGrpSpPr/>
        <p:nvPr/>
      </p:nvGrpSpPr>
      <p:grpSpPr>
        <a:xfrm>
          <a:off x="0" y="0"/>
          <a:ext cx="0" cy="0"/>
          <a:chOff x="0" y="0"/>
          <a:chExt cx="0" cy="0"/>
        </a:xfrm>
      </p:grpSpPr>
      <p:sp>
        <p:nvSpPr>
          <p:cNvPr id="12" name="矩形 11"/>
          <p:cNvSpPr/>
          <p:nvPr userDrawn="1"/>
        </p:nvSpPr>
        <p:spPr bwMode="auto">
          <a:xfrm>
            <a:off x="0" y="5333687"/>
            <a:ext cx="9144001" cy="381312"/>
          </a:xfrm>
          <a:prstGeom prst="rect">
            <a:avLst/>
          </a:prstGeom>
          <a:gradFill>
            <a:gsLst>
              <a:gs pos="80000">
                <a:srgbClr val="026DCE">
                  <a:alpha val="70000"/>
                </a:srgbClr>
              </a:gs>
              <a:gs pos="26000">
                <a:schemeClr val="tx2"/>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5" name="灯片编号占位符 3"/>
          <p:cNvSpPr txBox="1">
            <a:spLocks/>
          </p:cNvSpPr>
          <p:nvPr userDrawn="1"/>
        </p:nvSpPr>
        <p:spPr>
          <a:xfrm>
            <a:off x="179512" y="5406074"/>
            <a:ext cx="1439863" cy="236538"/>
          </a:xfrm>
          <a:prstGeom prst="rect">
            <a:avLst/>
          </a:prstGeom>
        </p:spPr>
        <p:txBody>
          <a:bodyPr/>
          <a:lstStyle>
            <a:defPPr>
              <a:defRPr lang="zh-CN"/>
            </a:defPPr>
            <a:lvl1pPr marL="0" algn="l" defTabSz="914400" rtl="0" eaLnBrk="1" latinLnBrk="0" hangingPunct="1">
              <a:defRPr sz="1200" i="0" kern="1200">
                <a:solidFill>
                  <a:schemeClr val="accent6">
                    <a:lumMod val="50000"/>
                  </a:schemeClr>
                </a:solidFill>
                <a:latin typeface="微软雅黑" pitchFamily="34" charset="-122"/>
                <a:ea typeface="微软雅黑" pitchFamily="34" charset="-122"/>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de-DE" altLang="en-US" b="1" dirty="0" smtClean="0">
                <a:solidFill>
                  <a:schemeClr val="bg1"/>
                </a:solidFill>
              </a:rPr>
              <a:t> </a:t>
            </a:r>
            <a:fld id="{7C5E4C7A-43C3-449A-8119-E420EB00870B}" type="slidenum">
              <a:rPr lang="zh-CN" altLang="en-US" b="1" smtClean="0">
                <a:solidFill>
                  <a:schemeClr val="bg1"/>
                </a:solidFill>
              </a:rPr>
              <a:pPr>
                <a:defRPr/>
              </a:pPr>
              <a:t>‹#›</a:t>
            </a:fld>
            <a:endParaRPr lang="en-US" b="1" dirty="0">
              <a:solidFill>
                <a:schemeClr val="bg1"/>
              </a:solidFill>
            </a:endParaRPr>
          </a:p>
        </p:txBody>
      </p:sp>
      <p:sp>
        <p:nvSpPr>
          <p:cNvPr id="16" name="灯片编号占位符 3"/>
          <p:cNvSpPr txBox="1">
            <a:spLocks/>
          </p:cNvSpPr>
          <p:nvPr userDrawn="1"/>
        </p:nvSpPr>
        <p:spPr>
          <a:xfrm>
            <a:off x="6973961" y="5388413"/>
            <a:ext cx="2422575" cy="236538"/>
          </a:xfrm>
          <a:prstGeom prst="rect">
            <a:avLst/>
          </a:prstGeom>
        </p:spPr>
        <p:txBody>
          <a:bodyPr/>
          <a:lstStyle>
            <a:defPPr>
              <a:defRPr lang="zh-CN"/>
            </a:defPPr>
            <a:lvl1pPr marL="0" algn="l" defTabSz="914400" rtl="0" eaLnBrk="1" latinLnBrk="0" hangingPunct="1">
              <a:defRPr sz="1200" i="0" kern="1200">
                <a:solidFill>
                  <a:schemeClr val="accent6">
                    <a:lumMod val="50000"/>
                  </a:schemeClr>
                </a:solidFill>
                <a:latin typeface="微软雅黑" pitchFamily="34" charset="-122"/>
                <a:ea typeface="微软雅黑" pitchFamily="34" charset="-122"/>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altLang="en-US" sz="1200" b="1" dirty="0" smtClean="0">
                <a:solidFill>
                  <a:schemeClr val="bg1"/>
                </a:solidFill>
              </a:rPr>
              <a:t>XXXXXXXXXXXXXXXXX</a:t>
            </a:r>
            <a:endParaRPr lang="en-US" sz="1200" b="1" dirty="0">
              <a:solidFill>
                <a:schemeClr val="bg1"/>
              </a:solidFill>
            </a:endParaRPr>
          </a:p>
        </p:txBody>
      </p:sp>
    </p:spTree>
    <p:extLst>
      <p:ext uri="{BB962C8B-B14F-4D97-AF65-F5344CB8AC3E}">
        <p14:creationId xmlns:p14="http://schemas.microsoft.com/office/powerpoint/2010/main" xmlns="" val="927919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672417"/>
            <a:ext cx="7772400" cy="1135063"/>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86F384C6-77FA-4AF6-AF10-492DE6DC1E29}" type="datetimeFigureOut">
              <a:rPr lang="zh-CN" altLang="en-US" smtClean="0"/>
              <a:pPr/>
              <a:t>2016/7/27 Wednesday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01218CE-149D-49E3-8033-D5CD97556C98}" type="slidenum">
              <a:rPr lang="zh-CN" altLang="en-US" smtClean="0"/>
              <a:pPr/>
              <a:t>‹#›</a:t>
            </a:fld>
            <a:endParaRPr lang="zh-CN" altLang="en-US"/>
          </a:p>
        </p:txBody>
      </p:sp>
    </p:spTree>
    <p:extLst>
      <p:ext uri="{BB962C8B-B14F-4D97-AF65-F5344CB8AC3E}">
        <p14:creationId xmlns:p14="http://schemas.microsoft.com/office/powerpoint/2010/main" xmlns="" val="106785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6F384C6-77FA-4AF6-AF10-492DE6DC1E29}" type="datetimeFigureOut">
              <a:rPr lang="zh-CN" altLang="en-US" smtClean="0"/>
              <a:pPr/>
              <a:t>2016/7/27 Wednesday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01218CE-149D-49E3-8033-D5CD97556C98}" type="slidenum">
              <a:rPr lang="zh-CN" altLang="en-US" smtClean="0"/>
              <a:pPr/>
              <a:t>‹#›</a:t>
            </a:fld>
            <a:endParaRPr lang="zh-CN" altLang="en-US"/>
          </a:p>
        </p:txBody>
      </p:sp>
    </p:spTree>
    <p:extLst>
      <p:ext uri="{BB962C8B-B14F-4D97-AF65-F5344CB8AC3E}">
        <p14:creationId xmlns:p14="http://schemas.microsoft.com/office/powerpoint/2010/main" xmlns="" val="3677635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6F384C6-77FA-4AF6-AF10-492DE6DC1E29}" type="datetimeFigureOut">
              <a:rPr lang="zh-CN" altLang="en-US" smtClean="0"/>
              <a:pPr/>
              <a:t>2016/7/27 Wednesday</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101218CE-149D-49E3-8033-D5CD97556C98}" type="slidenum">
              <a:rPr lang="zh-CN" altLang="en-US" smtClean="0"/>
              <a:pPr/>
              <a:t>‹#›</a:t>
            </a:fld>
            <a:endParaRPr lang="zh-CN" altLang="en-US"/>
          </a:p>
        </p:txBody>
      </p:sp>
    </p:spTree>
    <p:extLst>
      <p:ext uri="{BB962C8B-B14F-4D97-AF65-F5344CB8AC3E}">
        <p14:creationId xmlns:p14="http://schemas.microsoft.com/office/powerpoint/2010/main" xmlns="" val="3612113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6F384C6-77FA-4AF6-AF10-492DE6DC1E29}" type="datetimeFigureOut">
              <a:rPr lang="zh-CN" altLang="en-US" smtClean="0"/>
              <a:pPr/>
              <a:t>2016/7/27 Wednesday</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101218CE-149D-49E3-8033-D5CD97556C98}" type="slidenum">
              <a:rPr lang="zh-CN" altLang="en-US" smtClean="0"/>
              <a:pPr/>
              <a:t>‹#›</a:t>
            </a:fld>
            <a:endParaRPr lang="zh-CN" altLang="en-US"/>
          </a:p>
        </p:txBody>
      </p:sp>
    </p:spTree>
    <p:extLst>
      <p:ext uri="{BB962C8B-B14F-4D97-AF65-F5344CB8AC3E}">
        <p14:creationId xmlns:p14="http://schemas.microsoft.com/office/powerpoint/2010/main" xmlns="" val="3600044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28865"/>
            <a:ext cx="8229600" cy="9525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333500"/>
            <a:ext cx="8229600" cy="3771636"/>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fld id="{86F384C6-77FA-4AF6-AF10-492DE6DC1E29}" type="datetimeFigureOut">
              <a:rPr lang="zh-CN" altLang="en-US" smtClean="0"/>
              <a:pPr/>
              <a:t>2016/7/27 Wednesday</a:t>
            </a:fld>
            <a:endParaRPr lang="zh-CN" altLang="en-US"/>
          </a:p>
        </p:txBody>
      </p:sp>
      <p:sp>
        <p:nvSpPr>
          <p:cNvPr id="5" name="页脚占位符 4"/>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101218CE-149D-49E3-8033-D5CD97556C98}" type="slidenum">
              <a:rPr lang="zh-CN" altLang="en-US" smtClean="0"/>
              <a:pPr/>
              <a:t>‹#›</a:t>
            </a:fld>
            <a:endParaRPr lang="zh-CN" altLang="en-US"/>
          </a:p>
        </p:txBody>
      </p:sp>
    </p:spTree>
    <p:extLst>
      <p:ext uri="{BB962C8B-B14F-4D97-AF65-F5344CB8AC3E}">
        <p14:creationId xmlns:p14="http://schemas.microsoft.com/office/powerpoint/2010/main" xmlns="" val="3777182446"/>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2" r:id="rId3"/>
    <p:sldLayoutId id="2147483650" r:id="rId4"/>
    <p:sldLayoutId id="2147483661"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0" y="1903961"/>
            <a:ext cx="9144000" cy="16560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4" name="矩形 3"/>
          <p:cNvSpPr/>
          <p:nvPr/>
        </p:nvSpPr>
        <p:spPr>
          <a:xfrm>
            <a:off x="755576" y="1903961"/>
            <a:ext cx="3528392" cy="1656000"/>
          </a:xfrm>
          <a:prstGeom prst="rect">
            <a:avLst/>
          </a:prstGeom>
          <a:gradFill flip="none" rotWithShape="1">
            <a:gsLst>
              <a:gs pos="36000">
                <a:srgbClr val="026DCE"/>
              </a:gs>
              <a:gs pos="95000">
                <a:schemeClr val="tx2"/>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0" y="3496231"/>
            <a:ext cx="9144000" cy="222024"/>
          </a:xfrm>
          <a:prstGeom prst="rect">
            <a:avLst/>
          </a:prstGeom>
          <a:solidFill>
            <a:schemeClr val="accent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6"/>
          <p:cNvSpPr txBox="1"/>
          <p:nvPr/>
        </p:nvSpPr>
        <p:spPr>
          <a:xfrm>
            <a:off x="3447001" y="2344733"/>
            <a:ext cx="5345243" cy="584775"/>
          </a:xfrm>
          <a:prstGeom prst="rect">
            <a:avLst/>
          </a:prstGeom>
          <a:noFill/>
        </p:spPr>
        <p:txBody>
          <a:bodyPr wrap="square" rtlCol="0">
            <a:spAutoFit/>
          </a:bodyPr>
          <a:lstStyle/>
          <a:p>
            <a:pPr algn="r"/>
            <a:r>
              <a:rPr lang="en-US" altLang="zh-CN" sz="3200" b="1" dirty="0" smtClean="0">
                <a:solidFill>
                  <a:schemeClr val="bg1"/>
                </a:solidFill>
                <a:latin typeface="微软雅黑" panose="020B0503020204020204" pitchFamily="34" charset="-122"/>
                <a:ea typeface="微软雅黑" panose="020B0503020204020204" pitchFamily="34" charset="-122"/>
                <a:cs typeface="Arial" pitchFamily="34" charset="0"/>
              </a:rPr>
              <a:t>PPAP  </a:t>
            </a:r>
            <a:r>
              <a:rPr lang="zh-CN" altLang="en-US" sz="3200" b="1" dirty="0" smtClean="0">
                <a:solidFill>
                  <a:schemeClr val="bg1"/>
                </a:solidFill>
                <a:latin typeface="微软雅黑" panose="020B0503020204020204" pitchFamily="34" charset="-122"/>
                <a:ea typeface="微软雅黑" panose="020B0503020204020204" pitchFamily="34" charset="-122"/>
                <a:cs typeface="Arial" pitchFamily="34" charset="0"/>
              </a:rPr>
              <a:t>生产件批准程序</a:t>
            </a:r>
            <a:endParaRPr lang="en-US" altLang="zh-CN" sz="3200" b="1" dirty="0" smtClean="0">
              <a:solidFill>
                <a:schemeClr val="bg1"/>
              </a:solidFill>
              <a:latin typeface="微软雅黑" panose="020B0503020204020204" pitchFamily="34" charset="-122"/>
              <a:ea typeface="微软雅黑" panose="020B0503020204020204" pitchFamily="34" charset="-122"/>
              <a:cs typeface="Arial" pitchFamily="34" charset="0"/>
            </a:endParaRPr>
          </a:p>
        </p:txBody>
      </p:sp>
      <p:pic>
        <p:nvPicPr>
          <p:cNvPr id="3" name="图片 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41772" y="1375509"/>
            <a:ext cx="2369304" cy="1776582"/>
          </a:xfrm>
          <a:prstGeom prst="rect">
            <a:avLst/>
          </a:prstGeom>
          <a:ln w="57150">
            <a:solidFill>
              <a:schemeClr val="bg1"/>
            </a:solidFill>
          </a:ln>
        </p:spPr>
      </p:pic>
      <p:grpSp>
        <p:nvGrpSpPr>
          <p:cNvPr id="12" name="组合 21"/>
          <p:cNvGrpSpPr>
            <a:grpSpLocks noChangeAspect="1"/>
          </p:cNvGrpSpPr>
          <p:nvPr/>
        </p:nvGrpSpPr>
        <p:grpSpPr bwMode="auto">
          <a:xfrm>
            <a:off x="6063555" y="4508975"/>
            <a:ext cx="2828925" cy="716994"/>
            <a:chOff x="6090861" y="4046935"/>
            <a:chExt cx="1732189" cy="438212"/>
          </a:xfrm>
        </p:grpSpPr>
        <p:sp>
          <p:nvSpPr>
            <p:cNvPr id="15" name="矩形 10"/>
            <p:cNvSpPr>
              <a:spLocks noChangeArrowheads="1"/>
            </p:cNvSpPr>
            <p:nvPr/>
          </p:nvSpPr>
          <p:spPr bwMode="auto">
            <a:xfrm>
              <a:off x="6522450" y="4046935"/>
              <a:ext cx="1233528" cy="22572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100">
                  <a:solidFill>
                    <a:schemeClr val="tx1"/>
                  </a:solidFill>
                  <a:latin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defRPr>
              </a:lvl3pPr>
              <a:lvl4pPr marL="1600200" indent="-228600">
                <a:spcBef>
                  <a:spcPct val="20000"/>
                </a:spcBef>
                <a:buChar char="–"/>
                <a:defRPr sz="1500">
                  <a:solidFill>
                    <a:schemeClr val="tx1"/>
                  </a:solidFill>
                  <a:latin typeface="Arial" panose="020B0604020202020204" pitchFamily="34" charset="0"/>
                </a:defRPr>
              </a:lvl4pPr>
              <a:lvl5pPr marL="2057400" indent="-228600">
                <a:spcBef>
                  <a:spcPct val="20000"/>
                </a:spcBef>
                <a:buChar char="»"/>
                <a:defRPr sz="15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5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5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5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500">
                  <a:solidFill>
                    <a:schemeClr val="tx1"/>
                  </a:solidFill>
                  <a:latin typeface="Arial" panose="020B0604020202020204" pitchFamily="34" charset="0"/>
                </a:defRPr>
              </a:lvl9pPr>
            </a:lstStyle>
            <a:p>
              <a:pPr eaLnBrk="1" fontAlgn="auto" hangingPunct="1">
                <a:spcBef>
                  <a:spcPct val="0"/>
                </a:spcBef>
                <a:spcAft>
                  <a:spcPts val="0"/>
                </a:spcAft>
                <a:buFontTx/>
                <a:buNone/>
                <a:defRPr/>
              </a:pPr>
              <a:endParaRPr lang="zh-CN" altLang="en-US" sz="1800" b="1" dirty="0">
                <a:solidFill>
                  <a:schemeClr val="tx2"/>
                </a:solidFill>
                <a:ea typeface="微软雅黑" panose="020B0503020204020204" pitchFamily="34" charset="-122"/>
                <a:cs typeface="Arial" panose="020B0604020202020204" pitchFamily="34" charset="0"/>
                <a:sym typeface="Arial" panose="020B0604020202020204" pitchFamily="34" charset="0"/>
              </a:endParaRPr>
            </a:p>
          </p:txBody>
        </p:sp>
        <p:sp>
          <p:nvSpPr>
            <p:cNvPr id="16" name="文本框 11"/>
            <p:cNvSpPr>
              <a:spLocks noChangeArrowheads="1"/>
            </p:cNvSpPr>
            <p:nvPr/>
          </p:nvSpPr>
          <p:spPr bwMode="auto">
            <a:xfrm>
              <a:off x="6522450" y="4259419"/>
              <a:ext cx="1300600" cy="22572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100">
                  <a:solidFill>
                    <a:schemeClr val="tx1"/>
                  </a:solidFill>
                  <a:latin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defRPr>
              </a:lvl3pPr>
              <a:lvl4pPr marL="1600200" indent="-228600">
                <a:spcBef>
                  <a:spcPct val="20000"/>
                </a:spcBef>
                <a:buChar char="–"/>
                <a:defRPr sz="1500">
                  <a:solidFill>
                    <a:schemeClr val="tx1"/>
                  </a:solidFill>
                  <a:latin typeface="Arial" panose="020B0604020202020204" pitchFamily="34" charset="0"/>
                </a:defRPr>
              </a:lvl4pPr>
              <a:lvl5pPr marL="2057400" indent="-228600">
                <a:spcBef>
                  <a:spcPct val="20000"/>
                </a:spcBef>
                <a:buChar char="»"/>
                <a:defRPr sz="15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5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5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5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500">
                  <a:solidFill>
                    <a:schemeClr val="tx1"/>
                  </a:solidFill>
                  <a:latin typeface="Arial" panose="020B0604020202020204" pitchFamily="34" charset="0"/>
                </a:defRPr>
              </a:lvl9pPr>
            </a:lstStyle>
            <a:p>
              <a:pPr>
                <a:spcBef>
                  <a:spcPct val="0"/>
                </a:spcBef>
                <a:buNone/>
                <a:defRPr/>
              </a:pPr>
              <a:r>
                <a:rPr lang="zh-CN" altLang="en-US" sz="1800" b="1" dirty="0" smtClean="0">
                  <a:solidFill>
                    <a:schemeClr val="tx2"/>
                  </a:solidFill>
                  <a:ea typeface="微软雅黑" panose="020B0503020204020204" pitchFamily="34" charset="-122"/>
                  <a:cs typeface="Arial" panose="020B0604020202020204" pitchFamily="34" charset="0"/>
                  <a:sym typeface="Arial" panose="020B0604020202020204" pitchFamily="34" charset="0"/>
                </a:rPr>
                <a:t>201</a:t>
              </a:r>
              <a:r>
                <a:rPr lang="en-US" altLang="zh-CN" sz="1800" b="1" dirty="0" smtClean="0">
                  <a:solidFill>
                    <a:schemeClr val="tx2"/>
                  </a:solidFill>
                  <a:ea typeface="微软雅黑" panose="020B0503020204020204" pitchFamily="34" charset="-122"/>
                  <a:cs typeface="Arial" panose="020B0604020202020204" pitchFamily="34" charset="0"/>
                  <a:sym typeface="Arial" panose="020B0604020202020204" pitchFamily="34" charset="0"/>
                </a:rPr>
                <a:t>6</a:t>
              </a:r>
              <a:r>
                <a:rPr lang="zh-CN" altLang="en-US" sz="1800" b="1" dirty="0" smtClean="0">
                  <a:solidFill>
                    <a:schemeClr val="tx2"/>
                  </a:solidFill>
                  <a:ea typeface="微软雅黑" panose="020B0503020204020204" pitchFamily="34" charset="-122"/>
                  <a:cs typeface="Arial" panose="020B0604020202020204" pitchFamily="34" charset="0"/>
                  <a:sym typeface="Arial" panose="020B0604020202020204" pitchFamily="34" charset="0"/>
                </a:rPr>
                <a:t>年</a:t>
              </a:r>
              <a:r>
                <a:rPr lang="en-US" altLang="zh-CN" sz="1800" b="1" dirty="0" smtClean="0">
                  <a:solidFill>
                    <a:schemeClr val="tx2"/>
                  </a:solidFill>
                  <a:ea typeface="微软雅黑" panose="020B0503020204020204" pitchFamily="34" charset="-122"/>
                  <a:cs typeface="Arial" panose="020B0604020202020204" pitchFamily="34" charset="0"/>
                  <a:sym typeface="Arial" panose="020B0604020202020204" pitchFamily="34" charset="0"/>
                </a:rPr>
                <a:t>7</a:t>
              </a:r>
              <a:r>
                <a:rPr lang="zh-CN" altLang="en-US" sz="1800" b="1" dirty="0" smtClean="0">
                  <a:solidFill>
                    <a:schemeClr val="tx2"/>
                  </a:solidFill>
                  <a:ea typeface="微软雅黑" panose="020B0503020204020204" pitchFamily="34" charset="-122"/>
                  <a:cs typeface="Arial" panose="020B0604020202020204" pitchFamily="34" charset="0"/>
                  <a:sym typeface="Arial" panose="020B0604020202020204" pitchFamily="34" charset="0"/>
                </a:rPr>
                <a:t>月</a:t>
              </a:r>
              <a:endParaRPr lang="zh-CN" altLang="en-US" sz="1800" b="1" dirty="0">
                <a:solidFill>
                  <a:schemeClr val="tx2"/>
                </a:solidFill>
                <a:ea typeface="微软雅黑" panose="020B0503020204020204" pitchFamily="34" charset="-122"/>
                <a:cs typeface="Arial" panose="020B0604020202020204" pitchFamily="34" charset="0"/>
                <a:sym typeface="Arial" panose="020B0604020202020204" pitchFamily="34" charset="0"/>
              </a:endParaRPr>
            </a:p>
          </p:txBody>
        </p:sp>
        <p:grpSp>
          <p:nvGrpSpPr>
            <p:cNvPr id="17" name="组合 17"/>
            <p:cNvGrpSpPr>
              <a:grpSpLocks noChangeAspect="1"/>
            </p:cNvGrpSpPr>
            <p:nvPr/>
          </p:nvGrpSpPr>
          <p:grpSpPr bwMode="auto">
            <a:xfrm>
              <a:off x="6090861" y="4074461"/>
              <a:ext cx="386020" cy="385762"/>
              <a:chOff x="5607549" y="2521897"/>
              <a:chExt cx="497976" cy="497976"/>
            </a:xfrm>
          </p:grpSpPr>
          <p:sp>
            <p:nvSpPr>
              <p:cNvPr id="19" name="椭圆 18"/>
              <p:cNvSpPr/>
              <p:nvPr/>
            </p:nvSpPr>
            <p:spPr>
              <a:xfrm>
                <a:off x="5607549" y="2521433"/>
                <a:ext cx="497824" cy="498487"/>
              </a:xfrm>
              <a:prstGeom prst="ellipse">
                <a:avLst/>
              </a:prstGeom>
              <a:solidFill>
                <a:schemeClr val="accent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eaLnBrk="1" fontAlgn="auto" hangingPunct="1">
                  <a:spcBef>
                    <a:spcPts val="0"/>
                  </a:spcBef>
                  <a:spcAft>
                    <a:spcPts val="0"/>
                  </a:spcAft>
                  <a:defRPr/>
                </a:pPr>
                <a:endParaRPr lang="zh-CN" altLang="en-US" b="1" kern="0">
                  <a:solidFill>
                    <a:schemeClr val="tx1">
                      <a:lumMod val="95000"/>
                      <a:lumOff val="5000"/>
                    </a:schemeClr>
                  </a:solidFill>
                  <a:latin typeface="Arial" panose="020B0604020202020204" pitchFamily="34" charset="0"/>
                  <a:cs typeface="Arial" panose="020B0604020202020204" pitchFamily="34" charset="0"/>
                </a:endParaRPr>
              </a:p>
            </p:txBody>
          </p:sp>
          <p:grpSp>
            <p:nvGrpSpPr>
              <p:cNvPr id="20" name="组合 19"/>
              <p:cNvGrpSpPr/>
              <p:nvPr/>
            </p:nvGrpSpPr>
            <p:grpSpPr>
              <a:xfrm flipH="1">
                <a:off x="5709115" y="2621443"/>
                <a:ext cx="294846" cy="298883"/>
                <a:chOff x="9363075" y="4967288"/>
                <a:chExt cx="463551" cy="469900"/>
              </a:xfrm>
              <a:solidFill>
                <a:schemeClr val="bg1"/>
              </a:solidFill>
            </p:grpSpPr>
            <p:sp>
              <p:nvSpPr>
                <p:cNvPr id="21" name="Freeform 22"/>
                <p:cNvSpPr>
                  <a:spLocks/>
                </p:cNvSpPr>
                <p:nvPr/>
              </p:nvSpPr>
              <p:spPr bwMode="auto">
                <a:xfrm>
                  <a:off x="9371013" y="5280025"/>
                  <a:ext cx="158750" cy="150813"/>
                </a:xfrm>
                <a:custGeom>
                  <a:avLst/>
                  <a:gdLst>
                    <a:gd name="T0" fmla="*/ 14 w 100"/>
                    <a:gd name="T1" fmla="*/ 95 h 95"/>
                    <a:gd name="T2" fmla="*/ 0 w 100"/>
                    <a:gd name="T3" fmla="*/ 80 h 95"/>
                    <a:gd name="T4" fmla="*/ 85 w 100"/>
                    <a:gd name="T5" fmla="*/ 0 h 95"/>
                    <a:gd name="T6" fmla="*/ 100 w 100"/>
                    <a:gd name="T7" fmla="*/ 14 h 95"/>
                    <a:gd name="T8" fmla="*/ 14 w 100"/>
                    <a:gd name="T9" fmla="*/ 95 h 95"/>
                  </a:gdLst>
                  <a:ahLst/>
                  <a:cxnLst>
                    <a:cxn ang="0">
                      <a:pos x="T0" y="T1"/>
                    </a:cxn>
                    <a:cxn ang="0">
                      <a:pos x="T2" y="T3"/>
                    </a:cxn>
                    <a:cxn ang="0">
                      <a:pos x="T4" y="T5"/>
                    </a:cxn>
                    <a:cxn ang="0">
                      <a:pos x="T6" y="T7"/>
                    </a:cxn>
                    <a:cxn ang="0">
                      <a:pos x="T8" y="T9"/>
                    </a:cxn>
                  </a:cxnLst>
                  <a:rect l="0" t="0" r="r" b="b"/>
                  <a:pathLst>
                    <a:path w="100" h="95">
                      <a:moveTo>
                        <a:pt x="14" y="95"/>
                      </a:moveTo>
                      <a:lnTo>
                        <a:pt x="0" y="80"/>
                      </a:lnTo>
                      <a:lnTo>
                        <a:pt x="85" y="0"/>
                      </a:lnTo>
                      <a:lnTo>
                        <a:pt x="100" y="14"/>
                      </a:lnTo>
                      <a:lnTo>
                        <a:pt x="14" y="9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685800" eaLnBrk="1" fontAlgn="auto" hangingPunct="1">
                    <a:spcBef>
                      <a:spcPts val="0"/>
                    </a:spcBef>
                    <a:spcAft>
                      <a:spcPts val="0"/>
                    </a:spcAft>
                    <a:defRPr/>
                  </a:pPr>
                  <a:endParaRPr lang="zh-CN" altLang="en-US" b="1" kern="0">
                    <a:solidFill>
                      <a:schemeClr val="tx1">
                        <a:lumMod val="95000"/>
                        <a:lumOff val="5000"/>
                      </a:schemeClr>
                    </a:solidFill>
                    <a:latin typeface="Arial" panose="020B0604020202020204" pitchFamily="34" charset="0"/>
                    <a:ea typeface="黑体" panose="02010609060101010101" pitchFamily="49" charset="-122"/>
                    <a:cs typeface="Arial" panose="020B0604020202020204" pitchFamily="34" charset="0"/>
                  </a:endParaRPr>
                </a:p>
              </p:txBody>
            </p:sp>
            <p:sp>
              <p:nvSpPr>
                <p:cNvPr id="22" name="Freeform 23"/>
                <p:cNvSpPr>
                  <a:spLocks noEditPoints="1"/>
                </p:cNvSpPr>
                <p:nvPr/>
              </p:nvSpPr>
              <p:spPr bwMode="auto">
                <a:xfrm>
                  <a:off x="9486900" y="5200650"/>
                  <a:ext cx="120650" cy="120650"/>
                </a:xfrm>
                <a:custGeom>
                  <a:avLst/>
                  <a:gdLst>
                    <a:gd name="T0" fmla="*/ 16 w 32"/>
                    <a:gd name="T1" fmla="*/ 32 h 32"/>
                    <a:gd name="T2" fmla="*/ 0 w 32"/>
                    <a:gd name="T3" fmla="*/ 16 h 32"/>
                    <a:gd name="T4" fmla="*/ 16 w 32"/>
                    <a:gd name="T5" fmla="*/ 0 h 32"/>
                    <a:gd name="T6" fmla="*/ 32 w 32"/>
                    <a:gd name="T7" fmla="*/ 16 h 32"/>
                    <a:gd name="T8" fmla="*/ 16 w 32"/>
                    <a:gd name="T9" fmla="*/ 32 h 32"/>
                    <a:gd name="T10" fmla="*/ 16 w 32"/>
                    <a:gd name="T11" fmla="*/ 8 h 32"/>
                    <a:gd name="T12" fmla="*/ 8 w 32"/>
                    <a:gd name="T13" fmla="*/ 16 h 32"/>
                    <a:gd name="T14" fmla="*/ 16 w 32"/>
                    <a:gd name="T15" fmla="*/ 24 h 32"/>
                    <a:gd name="T16" fmla="*/ 24 w 32"/>
                    <a:gd name="T17" fmla="*/ 16 h 32"/>
                    <a:gd name="T18" fmla="*/ 16 w 32"/>
                    <a:gd name="T19" fmla="*/ 8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32">
                      <a:moveTo>
                        <a:pt x="16" y="32"/>
                      </a:moveTo>
                      <a:cubicBezTo>
                        <a:pt x="7" y="32"/>
                        <a:pt x="0" y="25"/>
                        <a:pt x="0" y="16"/>
                      </a:cubicBezTo>
                      <a:cubicBezTo>
                        <a:pt x="0" y="7"/>
                        <a:pt x="7" y="0"/>
                        <a:pt x="16" y="0"/>
                      </a:cubicBezTo>
                      <a:cubicBezTo>
                        <a:pt x="25" y="0"/>
                        <a:pt x="32" y="7"/>
                        <a:pt x="32" y="16"/>
                      </a:cubicBezTo>
                      <a:cubicBezTo>
                        <a:pt x="32" y="25"/>
                        <a:pt x="25" y="32"/>
                        <a:pt x="16" y="32"/>
                      </a:cubicBezTo>
                      <a:moveTo>
                        <a:pt x="16" y="8"/>
                      </a:moveTo>
                      <a:cubicBezTo>
                        <a:pt x="12" y="8"/>
                        <a:pt x="8" y="12"/>
                        <a:pt x="8" y="16"/>
                      </a:cubicBezTo>
                      <a:cubicBezTo>
                        <a:pt x="8" y="20"/>
                        <a:pt x="12" y="24"/>
                        <a:pt x="16" y="24"/>
                      </a:cubicBezTo>
                      <a:cubicBezTo>
                        <a:pt x="20" y="24"/>
                        <a:pt x="24" y="20"/>
                        <a:pt x="24" y="16"/>
                      </a:cubicBezTo>
                      <a:cubicBezTo>
                        <a:pt x="24" y="12"/>
                        <a:pt x="20" y="8"/>
                        <a:pt x="16" y="8"/>
                      </a:cubicBezTo>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685800" eaLnBrk="1" fontAlgn="auto" hangingPunct="1">
                    <a:spcBef>
                      <a:spcPts val="0"/>
                    </a:spcBef>
                    <a:spcAft>
                      <a:spcPts val="0"/>
                    </a:spcAft>
                    <a:defRPr/>
                  </a:pPr>
                  <a:endParaRPr lang="zh-CN" altLang="en-US" b="1" kern="0">
                    <a:solidFill>
                      <a:schemeClr val="tx1">
                        <a:lumMod val="95000"/>
                        <a:lumOff val="5000"/>
                      </a:schemeClr>
                    </a:solidFill>
                    <a:latin typeface="Arial" panose="020B0604020202020204" pitchFamily="34" charset="0"/>
                    <a:ea typeface="黑体" panose="02010609060101010101" pitchFamily="49" charset="-122"/>
                    <a:cs typeface="Arial" panose="020B0604020202020204" pitchFamily="34" charset="0"/>
                  </a:endParaRPr>
                </a:p>
              </p:txBody>
            </p:sp>
            <p:sp>
              <p:nvSpPr>
                <p:cNvPr id="23" name="Freeform 24"/>
                <p:cNvSpPr>
                  <a:spLocks noEditPoints="1"/>
                </p:cNvSpPr>
                <p:nvPr/>
              </p:nvSpPr>
              <p:spPr bwMode="auto">
                <a:xfrm>
                  <a:off x="9577388" y="4967288"/>
                  <a:ext cx="249238" cy="249238"/>
                </a:xfrm>
                <a:custGeom>
                  <a:avLst/>
                  <a:gdLst>
                    <a:gd name="T0" fmla="*/ 32 w 66"/>
                    <a:gd name="T1" fmla="*/ 66 h 66"/>
                    <a:gd name="T2" fmla="*/ 9 w 66"/>
                    <a:gd name="T3" fmla="*/ 57 h 66"/>
                    <a:gd name="T4" fmla="*/ 0 w 66"/>
                    <a:gd name="T5" fmla="*/ 34 h 66"/>
                    <a:gd name="T6" fmla="*/ 9 w 66"/>
                    <a:gd name="T7" fmla="*/ 11 h 66"/>
                    <a:gd name="T8" fmla="*/ 20 w 66"/>
                    <a:gd name="T9" fmla="*/ 0 h 66"/>
                    <a:gd name="T10" fmla="*/ 66 w 66"/>
                    <a:gd name="T11" fmla="*/ 46 h 66"/>
                    <a:gd name="T12" fmla="*/ 55 w 66"/>
                    <a:gd name="T13" fmla="*/ 57 h 66"/>
                    <a:gd name="T14" fmla="*/ 32 w 66"/>
                    <a:gd name="T15" fmla="*/ 66 h 66"/>
                    <a:gd name="T16" fmla="*/ 20 w 66"/>
                    <a:gd name="T17" fmla="*/ 12 h 66"/>
                    <a:gd name="T18" fmla="*/ 15 w 66"/>
                    <a:gd name="T19" fmla="*/ 17 h 66"/>
                    <a:gd name="T20" fmla="*/ 8 w 66"/>
                    <a:gd name="T21" fmla="*/ 34 h 66"/>
                    <a:gd name="T22" fmla="*/ 15 w 66"/>
                    <a:gd name="T23" fmla="*/ 51 h 66"/>
                    <a:gd name="T24" fmla="*/ 32 w 66"/>
                    <a:gd name="T25" fmla="*/ 58 h 66"/>
                    <a:gd name="T26" fmla="*/ 49 w 66"/>
                    <a:gd name="T27" fmla="*/ 51 h 66"/>
                    <a:gd name="T28" fmla="*/ 54 w 66"/>
                    <a:gd name="T29" fmla="*/ 46 h 66"/>
                    <a:gd name="T30" fmla="*/ 20 w 66"/>
                    <a:gd name="T31" fmla="*/ 12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6" h="66">
                      <a:moveTo>
                        <a:pt x="32" y="66"/>
                      </a:moveTo>
                      <a:cubicBezTo>
                        <a:pt x="23" y="66"/>
                        <a:pt x="15" y="63"/>
                        <a:pt x="9" y="57"/>
                      </a:cubicBezTo>
                      <a:cubicBezTo>
                        <a:pt x="3" y="51"/>
                        <a:pt x="0" y="43"/>
                        <a:pt x="0" y="34"/>
                      </a:cubicBezTo>
                      <a:cubicBezTo>
                        <a:pt x="0" y="25"/>
                        <a:pt x="3" y="17"/>
                        <a:pt x="9" y="11"/>
                      </a:cubicBezTo>
                      <a:cubicBezTo>
                        <a:pt x="20" y="0"/>
                        <a:pt x="20" y="0"/>
                        <a:pt x="20" y="0"/>
                      </a:cubicBezTo>
                      <a:cubicBezTo>
                        <a:pt x="66" y="46"/>
                        <a:pt x="66" y="46"/>
                        <a:pt x="66" y="46"/>
                      </a:cubicBezTo>
                      <a:cubicBezTo>
                        <a:pt x="55" y="57"/>
                        <a:pt x="55" y="57"/>
                        <a:pt x="55" y="57"/>
                      </a:cubicBezTo>
                      <a:cubicBezTo>
                        <a:pt x="49" y="63"/>
                        <a:pt x="41" y="66"/>
                        <a:pt x="32" y="66"/>
                      </a:cubicBezTo>
                      <a:moveTo>
                        <a:pt x="20" y="12"/>
                      </a:moveTo>
                      <a:cubicBezTo>
                        <a:pt x="15" y="17"/>
                        <a:pt x="15" y="17"/>
                        <a:pt x="15" y="17"/>
                      </a:cubicBezTo>
                      <a:cubicBezTo>
                        <a:pt x="10" y="22"/>
                        <a:pt x="8" y="28"/>
                        <a:pt x="8" y="34"/>
                      </a:cubicBezTo>
                      <a:cubicBezTo>
                        <a:pt x="8" y="40"/>
                        <a:pt x="10" y="46"/>
                        <a:pt x="15" y="51"/>
                      </a:cubicBezTo>
                      <a:cubicBezTo>
                        <a:pt x="20" y="56"/>
                        <a:pt x="26" y="58"/>
                        <a:pt x="32" y="58"/>
                      </a:cubicBezTo>
                      <a:cubicBezTo>
                        <a:pt x="38" y="58"/>
                        <a:pt x="44" y="56"/>
                        <a:pt x="49" y="51"/>
                      </a:cubicBezTo>
                      <a:cubicBezTo>
                        <a:pt x="54" y="46"/>
                        <a:pt x="54" y="46"/>
                        <a:pt x="54" y="46"/>
                      </a:cubicBezTo>
                      <a:lnTo>
                        <a:pt x="20" y="1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685800" eaLnBrk="1" fontAlgn="auto" hangingPunct="1">
                    <a:spcBef>
                      <a:spcPts val="0"/>
                    </a:spcBef>
                    <a:spcAft>
                      <a:spcPts val="0"/>
                    </a:spcAft>
                    <a:defRPr/>
                  </a:pPr>
                  <a:endParaRPr lang="zh-CN" altLang="en-US" b="1" kern="0">
                    <a:solidFill>
                      <a:schemeClr val="tx1">
                        <a:lumMod val="95000"/>
                        <a:lumOff val="5000"/>
                      </a:schemeClr>
                    </a:solidFill>
                    <a:latin typeface="Arial" panose="020B0604020202020204" pitchFamily="34" charset="0"/>
                    <a:ea typeface="黑体" panose="02010609060101010101" pitchFamily="49" charset="-122"/>
                    <a:cs typeface="Arial" panose="020B0604020202020204" pitchFamily="34" charset="0"/>
                  </a:endParaRPr>
                </a:p>
              </p:txBody>
            </p:sp>
            <p:sp>
              <p:nvSpPr>
                <p:cNvPr id="24" name="Freeform 25"/>
                <p:cNvSpPr>
                  <a:spLocks/>
                </p:cNvSpPr>
                <p:nvPr/>
              </p:nvSpPr>
              <p:spPr bwMode="auto">
                <a:xfrm>
                  <a:off x="9363075" y="5065713"/>
                  <a:ext cx="365125" cy="371475"/>
                </a:xfrm>
                <a:custGeom>
                  <a:avLst/>
                  <a:gdLst>
                    <a:gd name="T0" fmla="*/ 0 w 230"/>
                    <a:gd name="T1" fmla="*/ 234 h 234"/>
                    <a:gd name="T2" fmla="*/ 22 w 230"/>
                    <a:gd name="T3" fmla="*/ 49 h 234"/>
                    <a:gd name="T4" fmla="*/ 112 w 230"/>
                    <a:gd name="T5" fmla="*/ 0 h 234"/>
                    <a:gd name="T6" fmla="*/ 121 w 230"/>
                    <a:gd name="T7" fmla="*/ 16 h 234"/>
                    <a:gd name="T8" fmla="*/ 41 w 230"/>
                    <a:gd name="T9" fmla="*/ 61 h 234"/>
                    <a:gd name="T10" fmla="*/ 24 w 230"/>
                    <a:gd name="T11" fmla="*/ 211 h 234"/>
                    <a:gd name="T12" fmla="*/ 185 w 230"/>
                    <a:gd name="T13" fmla="*/ 180 h 234"/>
                    <a:gd name="T14" fmla="*/ 211 w 230"/>
                    <a:gd name="T15" fmla="*/ 111 h 234"/>
                    <a:gd name="T16" fmla="*/ 230 w 230"/>
                    <a:gd name="T17" fmla="*/ 116 h 234"/>
                    <a:gd name="T18" fmla="*/ 199 w 230"/>
                    <a:gd name="T19" fmla="*/ 199 h 234"/>
                    <a:gd name="T20" fmla="*/ 0 w 230"/>
                    <a:gd name="T21"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30" h="234">
                      <a:moveTo>
                        <a:pt x="0" y="234"/>
                      </a:moveTo>
                      <a:lnTo>
                        <a:pt x="22" y="49"/>
                      </a:lnTo>
                      <a:lnTo>
                        <a:pt x="112" y="0"/>
                      </a:lnTo>
                      <a:lnTo>
                        <a:pt x="121" y="16"/>
                      </a:lnTo>
                      <a:lnTo>
                        <a:pt x="41" y="61"/>
                      </a:lnTo>
                      <a:lnTo>
                        <a:pt x="24" y="211"/>
                      </a:lnTo>
                      <a:lnTo>
                        <a:pt x="185" y="180"/>
                      </a:lnTo>
                      <a:lnTo>
                        <a:pt x="211" y="111"/>
                      </a:lnTo>
                      <a:lnTo>
                        <a:pt x="230" y="116"/>
                      </a:lnTo>
                      <a:lnTo>
                        <a:pt x="199" y="199"/>
                      </a:lnTo>
                      <a:lnTo>
                        <a:pt x="0" y="23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defTabSz="685800" eaLnBrk="1" fontAlgn="auto" hangingPunct="1">
                    <a:spcBef>
                      <a:spcPts val="0"/>
                    </a:spcBef>
                    <a:spcAft>
                      <a:spcPts val="0"/>
                    </a:spcAft>
                    <a:defRPr/>
                  </a:pPr>
                  <a:endParaRPr lang="zh-CN" altLang="en-US" b="1" kern="0">
                    <a:solidFill>
                      <a:schemeClr val="tx1">
                        <a:lumMod val="95000"/>
                        <a:lumOff val="5000"/>
                      </a:schemeClr>
                    </a:solidFill>
                    <a:latin typeface="Arial" panose="020B0604020202020204" pitchFamily="34" charset="0"/>
                    <a:ea typeface="黑体" panose="02010609060101010101" pitchFamily="49" charset="-122"/>
                    <a:cs typeface="Arial" panose="020B0604020202020204" pitchFamily="34" charset="0"/>
                  </a:endParaRPr>
                </a:p>
              </p:txBody>
            </p:sp>
          </p:grpSp>
        </p:grpSp>
      </p:grpSp>
      <p:grpSp>
        <p:nvGrpSpPr>
          <p:cNvPr id="25" name="组合 24"/>
          <p:cNvGrpSpPr>
            <a:grpSpLocks/>
          </p:cNvGrpSpPr>
          <p:nvPr/>
        </p:nvGrpSpPr>
        <p:grpSpPr bwMode="auto">
          <a:xfrm>
            <a:off x="1926424" y="3801251"/>
            <a:ext cx="5314950" cy="522287"/>
            <a:chOff x="1902452" y="3524303"/>
            <a:chExt cx="6997690" cy="688868"/>
          </a:xfrm>
        </p:grpSpPr>
        <p:sp>
          <p:nvSpPr>
            <p:cNvPr id="26" name="TextBox 11"/>
            <p:cNvSpPr>
              <a:spLocks noChangeArrowheads="1"/>
            </p:cNvSpPr>
            <p:nvPr/>
          </p:nvSpPr>
          <p:spPr bwMode="auto">
            <a:xfrm>
              <a:off x="3862388" y="3524303"/>
              <a:ext cx="3098148" cy="68886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ctr" eaLnBrk="1" fontAlgn="auto" hangingPunct="1">
                <a:spcBef>
                  <a:spcPts val="0"/>
                </a:spcBef>
                <a:spcAft>
                  <a:spcPts val="0"/>
                </a:spcAft>
                <a:defRPr/>
              </a:pPr>
              <a:r>
                <a:rPr lang="zh-CN" altLang="en-US" sz="2800" b="1" kern="0" dirty="0" smtClean="0">
                  <a:solidFill>
                    <a:srgbClr val="026DCE"/>
                  </a:solidFill>
                  <a:effectLst>
                    <a:innerShdw blurRad="63500" dist="50800" dir="13500000">
                      <a:prstClr val="black">
                        <a:alpha val="50000"/>
                      </a:prstClr>
                    </a:innerShdw>
                  </a:effectLst>
                  <a:latin typeface="微软雅黑" panose="020B0503020204020204" pitchFamily="34" charset="-122"/>
                  <a:ea typeface="微软雅黑" panose="020B0503020204020204" pitchFamily="34" charset="-122"/>
                  <a:sym typeface="方正综艺简体" panose="03000509000000000000" pitchFamily="65" charset="-122"/>
                </a:rPr>
                <a:t>系统学体系</a:t>
              </a:r>
              <a:endParaRPr lang="en-US" altLang="zh-CN" sz="2800" b="1" kern="0" dirty="0" smtClean="0">
                <a:solidFill>
                  <a:srgbClr val="026DCE"/>
                </a:solidFill>
                <a:effectLst>
                  <a:innerShdw blurRad="63500" dist="50800" dir="13500000">
                    <a:prstClr val="black">
                      <a:alpha val="50000"/>
                    </a:prstClr>
                  </a:innerShdw>
                </a:effectLst>
                <a:latin typeface="微软雅黑" panose="020B0503020204020204" pitchFamily="34" charset="-122"/>
                <a:ea typeface="微软雅黑" panose="020B0503020204020204" pitchFamily="34" charset="-122"/>
                <a:sym typeface="方正综艺简体" panose="03000509000000000000" pitchFamily="65" charset="-122"/>
              </a:endParaRPr>
            </a:p>
          </p:txBody>
        </p:sp>
        <p:sp>
          <p:nvSpPr>
            <p:cNvPr id="27" name="直接连接符 2"/>
            <p:cNvSpPr>
              <a:spLocks noChangeShapeType="1"/>
            </p:cNvSpPr>
            <p:nvPr/>
          </p:nvSpPr>
          <p:spPr bwMode="auto">
            <a:xfrm>
              <a:off x="1902452" y="3869784"/>
              <a:ext cx="2161174" cy="0"/>
            </a:xfrm>
            <a:prstGeom prst="line">
              <a:avLst/>
            </a:prstGeom>
            <a:noFill/>
            <a:ln w="9525">
              <a:solidFill>
                <a:srgbClr val="FF6600"/>
              </a:solidFill>
              <a:round/>
              <a:headEnd/>
              <a:tailEnd type="oval" w="med" len="med"/>
            </a:ln>
            <a:extLst>
              <a:ext uri="{909E8E84-426E-40DD-AFC4-6F175D3DCCD1}">
                <a14:hiddenFill xmlns:a14="http://schemas.microsoft.com/office/drawing/2010/main" xmlns="">
                  <a:noFill/>
                </a14:hiddenFill>
              </a:ext>
            </a:extLst>
          </p:spPr>
          <p:txBody>
            <a:bodyPr/>
            <a:lstStyle/>
            <a:p>
              <a:pPr eaLnBrk="1" fontAlgn="auto" hangingPunct="1">
                <a:spcBef>
                  <a:spcPts val="0"/>
                </a:spcBef>
                <a:spcAft>
                  <a:spcPts val="0"/>
                </a:spcAft>
                <a:defRPr/>
              </a:pPr>
              <a:endParaRPr lang="zh-CN" altLang="en-US" kern="0">
                <a:solidFill>
                  <a:srgbClr val="000000"/>
                </a:solidFill>
                <a:latin typeface="+mn-lt"/>
                <a:ea typeface="+mn-ea"/>
              </a:endParaRPr>
            </a:p>
          </p:txBody>
        </p:sp>
        <p:sp>
          <p:nvSpPr>
            <p:cNvPr id="28" name="直接连接符 9"/>
            <p:cNvSpPr>
              <a:spLocks noChangeShapeType="1"/>
            </p:cNvSpPr>
            <p:nvPr/>
          </p:nvSpPr>
          <p:spPr bwMode="auto">
            <a:xfrm>
              <a:off x="6741057" y="3869784"/>
              <a:ext cx="2159085" cy="0"/>
            </a:xfrm>
            <a:prstGeom prst="line">
              <a:avLst/>
            </a:prstGeom>
            <a:noFill/>
            <a:ln w="9525">
              <a:solidFill>
                <a:srgbClr val="FF6600"/>
              </a:solidFill>
              <a:round/>
              <a:headEnd type="oval" w="med" len="med"/>
              <a:tailEnd/>
            </a:ln>
            <a:extLst>
              <a:ext uri="{909E8E84-426E-40DD-AFC4-6F175D3DCCD1}">
                <a14:hiddenFill xmlns:a14="http://schemas.microsoft.com/office/drawing/2010/main" xmlns="">
                  <a:noFill/>
                </a14:hiddenFill>
              </a:ext>
            </a:extLst>
          </p:spPr>
          <p:txBody>
            <a:bodyPr/>
            <a:lstStyle/>
            <a:p>
              <a:pPr eaLnBrk="1" fontAlgn="auto" hangingPunct="1">
                <a:spcBef>
                  <a:spcPts val="0"/>
                </a:spcBef>
                <a:spcAft>
                  <a:spcPts val="0"/>
                </a:spcAft>
                <a:defRPr/>
              </a:pPr>
              <a:endParaRPr lang="zh-CN" altLang="en-US" kern="0">
                <a:solidFill>
                  <a:srgbClr val="000000"/>
                </a:solidFill>
                <a:latin typeface="+mn-lt"/>
                <a:ea typeface="+mn-ea"/>
              </a:endParaRPr>
            </a:p>
          </p:txBody>
        </p:sp>
      </p:grpSp>
      <p:grpSp>
        <p:nvGrpSpPr>
          <p:cNvPr id="30" name="组合 1"/>
          <p:cNvGrpSpPr>
            <a:grpSpLocks/>
          </p:cNvGrpSpPr>
          <p:nvPr/>
        </p:nvGrpSpPr>
        <p:grpSpPr bwMode="auto">
          <a:xfrm>
            <a:off x="246042" y="179018"/>
            <a:ext cx="3841430" cy="321362"/>
            <a:chOff x="6126064" y="291090"/>
            <a:chExt cx="4730401" cy="506844"/>
          </a:xfrm>
        </p:grpSpPr>
        <p:sp>
          <p:nvSpPr>
            <p:cNvPr id="31" name="MH_Other_1"/>
            <p:cNvSpPr>
              <a:spLocks noChangeArrowheads="1"/>
            </p:cNvSpPr>
            <p:nvPr/>
          </p:nvSpPr>
          <p:spPr bwMode="auto">
            <a:xfrm rot="-6555">
              <a:off x="10423255" y="291090"/>
              <a:ext cx="433210" cy="503685"/>
            </a:xfrm>
            <a:prstGeom prst="chevron">
              <a:avLst>
                <a:gd name="adj" fmla="val 55472"/>
              </a:avLst>
            </a:prstGeom>
            <a:solidFill>
              <a:srgbClr val="FF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tIns="0" bIns="0" anchor="ct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ea typeface="微软雅黑" panose="020B0503020204020204" pitchFamily="34" charset="-122"/>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ea typeface="微软雅黑" panose="020B0503020204020204" pitchFamily="34"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ea typeface="微软雅黑" panose="020B0503020204020204" pitchFamily="34" charset="-122"/>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ea typeface="微软雅黑" panose="020B0503020204020204" pitchFamily="34" charset="-122"/>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ea typeface="微软雅黑" panose="020B0503020204020204" pitchFamily="34"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ea typeface="微软雅黑" panose="020B0503020204020204" pitchFamily="34"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ea typeface="微软雅黑" panose="020B0503020204020204" pitchFamily="34"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ea typeface="微软雅黑" panose="020B0503020204020204" pitchFamily="34"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ea typeface="微软雅黑" panose="020B0503020204020204" pitchFamily="34" charset="-122"/>
                </a:defRPr>
              </a:lvl9pPr>
            </a:lstStyle>
            <a:p>
              <a:pPr algn="ctr" defTabSz="914377" eaLnBrk="1" fontAlgn="auto" hangingPunct="1">
                <a:lnSpc>
                  <a:spcPct val="120000"/>
                </a:lnSpc>
                <a:spcBef>
                  <a:spcPct val="0"/>
                </a:spcBef>
                <a:spcAft>
                  <a:spcPts val="0"/>
                </a:spcAft>
                <a:buFont typeface="Arial" panose="020B0604020202020204" pitchFamily="34" charset="0"/>
                <a:buNone/>
                <a:defRPr/>
              </a:pPr>
              <a:endParaRPr lang="zh-CN" altLang="en-US" sz="1800" kern="0">
                <a:solidFill>
                  <a:srgbClr val="FFFFFF"/>
                </a:solidFill>
                <a:latin typeface="微软雅黑" panose="020B0503020204020204" pitchFamily="34" charset="-122"/>
                <a:ea typeface="宋体" panose="02010600030101010101" pitchFamily="2" charset="-122"/>
              </a:endParaRPr>
            </a:p>
          </p:txBody>
        </p:sp>
        <p:sp>
          <p:nvSpPr>
            <p:cNvPr id="32" name="MH_SubTitle_1"/>
            <p:cNvSpPr>
              <a:spLocks noChangeArrowheads="1"/>
            </p:cNvSpPr>
            <p:nvPr/>
          </p:nvSpPr>
          <p:spPr bwMode="auto">
            <a:xfrm rot="21593445">
              <a:off x="6126064" y="294248"/>
              <a:ext cx="4611388" cy="503686"/>
            </a:xfrm>
            <a:prstGeom prst="homePlate">
              <a:avLst>
                <a:gd name="adj" fmla="val 40527"/>
              </a:avLst>
            </a:prstGeom>
            <a:solidFill>
              <a:srgbClr val="00B0F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72000" tIns="0" bIns="0" anchor="ctr"/>
            <a:lstStyle>
              <a:lvl1pPr defTabSz="685800">
                <a:defRPr baseline="-25000">
                  <a:solidFill>
                    <a:schemeClr val="tx1"/>
                  </a:solidFill>
                  <a:latin typeface="Arial" panose="020B0604020202020204" pitchFamily="34" charset="0"/>
                  <a:ea typeface="宋体" panose="02010600030101010101" pitchFamily="2" charset="-122"/>
                </a:defRPr>
              </a:lvl1pPr>
              <a:lvl2pPr marL="742950" indent="-285750" defTabSz="685800">
                <a:defRPr baseline="-25000">
                  <a:solidFill>
                    <a:schemeClr val="tx1"/>
                  </a:solidFill>
                  <a:latin typeface="Arial" panose="020B0604020202020204" pitchFamily="34" charset="0"/>
                  <a:ea typeface="宋体" panose="02010600030101010101" pitchFamily="2" charset="-122"/>
                </a:defRPr>
              </a:lvl2pPr>
              <a:lvl3pPr marL="1143000" indent="-228600" defTabSz="685800">
                <a:defRPr baseline="-25000">
                  <a:solidFill>
                    <a:schemeClr val="tx1"/>
                  </a:solidFill>
                  <a:latin typeface="Arial" panose="020B0604020202020204" pitchFamily="34" charset="0"/>
                  <a:ea typeface="宋体" panose="02010600030101010101" pitchFamily="2" charset="-122"/>
                </a:defRPr>
              </a:lvl3pPr>
              <a:lvl4pPr marL="1600200" indent="-228600" defTabSz="685800">
                <a:defRPr baseline="-25000">
                  <a:solidFill>
                    <a:schemeClr val="tx1"/>
                  </a:solidFill>
                  <a:latin typeface="Arial" panose="020B0604020202020204" pitchFamily="34" charset="0"/>
                  <a:ea typeface="宋体" panose="02010600030101010101" pitchFamily="2" charset="-122"/>
                </a:defRPr>
              </a:lvl4pPr>
              <a:lvl5pPr marL="2057400" indent="-228600" defTabSz="685800">
                <a:defRPr baseline="-25000">
                  <a:solidFill>
                    <a:schemeClr val="tx1"/>
                  </a:solidFill>
                  <a:latin typeface="Arial" panose="020B0604020202020204" pitchFamily="34" charset="0"/>
                  <a:ea typeface="宋体" panose="02010600030101010101" pitchFamily="2" charset="-122"/>
                </a:defRPr>
              </a:lvl5pPr>
              <a:lvl6pPr marL="2514600" indent="-228600" defTabSz="685800" eaLnBrk="0" fontAlgn="base" hangingPunct="0">
                <a:spcBef>
                  <a:spcPct val="0"/>
                </a:spcBef>
                <a:spcAft>
                  <a:spcPct val="0"/>
                </a:spcAft>
                <a:defRPr baseline="-25000">
                  <a:solidFill>
                    <a:schemeClr val="tx1"/>
                  </a:solidFill>
                  <a:latin typeface="Arial" panose="020B0604020202020204" pitchFamily="34" charset="0"/>
                  <a:ea typeface="宋体" panose="02010600030101010101" pitchFamily="2" charset="-122"/>
                </a:defRPr>
              </a:lvl6pPr>
              <a:lvl7pPr marL="2971800" indent="-228600" defTabSz="685800" eaLnBrk="0" fontAlgn="base" hangingPunct="0">
                <a:spcBef>
                  <a:spcPct val="0"/>
                </a:spcBef>
                <a:spcAft>
                  <a:spcPct val="0"/>
                </a:spcAft>
                <a:defRPr baseline="-25000">
                  <a:solidFill>
                    <a:schemeClr val="tx1"/>
                  </a:solidFill>
                  <a:latin typeface="Arial" panose="020B0604020202020204" pitchFamily="34" charset="0"/>
                  <a:ea typeface="宋体" panose="02010600030101010101" pitchFamily="2" charset="-122"/>
                </a:defRPr>
              </a:lvl7pPr>
              <a:lvl8pPr marL="3429000" indent="-228600" defTabSz="685800" eaLnBrk="0" fontAlgn="base" hangingPunct="0">
                <a:spcBef>
                  <a:spcPct val="0"/>
                </a:spcBef>
                <a:spcAft>
                  <a:spcPct val="0"/>
                </a:spcAft>
                <a:defRPr baseline="-25000">
                  <a:solidFill>
                    <a:schemeClr val="tx1"/>
                  </a:solidFill>
                  <a:latin typeface="Arial" panose="020B0604020202020204" pitchFamily="34" charset="0"/>
                  <a:ea typeface="宋体" panose="02010600030101010101" pitchFamily="2" charset="-122"/>
                </a:defRPr>
              </a:lvl8pPr>
              <a:lvl9pPr marL="3886200" indent="-228600" defTabSz="685800" eaLnBrk="0" fontAlgn="base" hangingPunct="0">
                <a:spcBef>
                  <a:spcPct val="0"/>
                </a:spcBef>
                <a:spcAft>
                  <a:spcPct val="0"/>
                </a:spcAft>
                <a:defRPr baseline="-25000">
                  <a:solidFill>
                    <a:schemeClr val="tx1"/>
                  </a:solidFill>
                  <a:latin typeface="Arial" panose="020B0604020202020204" pitchFamily="34" charset="0"/>
                  <a:ea typeface="宋体" panose="02010600030101010101" pitchFamily="2" charset="-122"/>
                </a:defRPr>
              </a:lvl9pPr>
            </a:lstStyle>
            <a:p>
              <a:pPr algn="ctr" defTabSz="914377" eaLnBrk="1" fontAlgn="auto" hangingPunct="1">
                <a:spcBef>
                  <a:spcPts val="0"/>
                </a:spcBef>
                <a:spcAft>
                  <a:spcPts val="0"/>
                </a:spcAft>
                <a:defRPr/>
              </a:pPr>
              <a:r>
                <a:rPr lang="en-US" altLang="zh-CN" sz="1600" b="1" kern="0" baseline="0" dirty="0" smtClean="0">
                  <a:solidFill>
                    <a:srgbClr val="FFFFFF"/>
                  </a:solidFill>
                  <a:ea typeface="黑体" panose="02010609060101010101" pitchFamily="49" charset="-122"/>
                </a:rPr>
                <a:t>ISO/TS16949</a:t>
              </a:r>
              <a:r>
                <a:rPr lang="zh-CN" altLang="en-US" sz="1600" b="1" kern="0" baseline="0" dirty="0" smtClean="0">
                  <a:solidFill>
                    <a:srgbClr val="FFFFFF"/>
                  </a:solidFill>
                  <a:ea typeface="黑体" panose="02010609060101010101" pitchFamily="49" charset="-122"/>
                </a:rPr>
                <a:t>：</a:t>
              </a:r>
              <a:r>
                <a:rPr lang="en-US" altLang="zh-CN" sz="1600" b="1" kern="0" baseline="0" dirty="0" smtClean="0">
                  <a:solidFill>
                    <a:srgbClr val="FFFFFF"/>
                  </a:solidFill>
                  <a:ea typeface="黑体" panose="02010609060101010101" pitchFamily="49" charset="-122"/>
                </a:rPr>
                <a:t>2009</a:t>
              </a:r>
              <a:r>
                <a:rPr lang="zh-CN" altLang="en-US" sz="1600" b="1" kern="0" baseline="0" dirty="0" smtClean="0">
                  <a:solidFill>
                    <a:srgbClr val="FFFFFF"/>
                  </a:solidFill>
                  <a:ea typeface="黑体" panose="02010609060101010101" pitchFamily="49" charset="-122"/>
                </a:rPr>
                <a:t>质量</a:t>
              </a:r>
              <a:r>
                <a:rPr lang="zh-CN" altLang="en-US" sz="1600" b="1" kern="0" baseline="0" dirty="0" smtClean="0">
                  <a:solidFill>
                    <a:srgbClr val="FFFFFF"/>
                  </a:solidFill>
                  <a:latin typeface="微软雅黑" panose="020B0503020204020204" pitchFamily="34" charset="-122"/>
                  <a:ea typeface="微软雅黑" panose="020B0503020204020204" pitchFamily="34" charset="-122"/>
                </a:rPr>
                <a:t>管理</a:t>
              </a:r>
              <a:r>
                <a:rPr lang="zh-CN" altLang="en-US" sz="1600" b="1" kern="0" baseline="0" dirty="0">
                  <a:solidFill>
                    <a:srgbClr val="FFFFFF"/>
                  </a:solidFill>
                  <a:latin typeface="微软雅黑" panose="020B0503020204020204" pitchFamily="34" charset="-122"/>
                  <a:ea typeface="微软雅黑" panose="020B0503020204020204" pitchFamily="34" charset="-122"/>
                </a:rPr>
                <a:t>体系培训</a:t>
              </a:r>
            </a:p>
          </p:txBody>
        </p:sp>
      </p:grpSp>
    </p:spTree>
    <p:extLst>
      <p:ext uri="{BB962C8B-B14F-4D97-AF65-F5344CB8AC3E}">
        <p14:creationId xmlns:p14="http://schemas.microsoft.com/office/powerpoint/2010/main" xmlns="" val="4174252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0-#ppt_w/2"/>
                                          </p:val>
                                        </p:tav>
                                        <p:tav tm="100000">
                                          <p:val>
                                            <p:strVal val="#ppt_x"/>
                                          </p:val>
                                        </p:tav>
                                      </p:tavLst>
                                    </p:anim>
                                    <p:anim calcmode="lin" valueType="num">
                                      <p:cBhvr additive="base">
                                        <p:cTn id="8" dur="500" fill="hold"/>
                                        <p:tgtEl>
                                          <p:spTgt spid="12"/>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1" fill="hold" nodeType="afterEffect">
                                  <p:stCondLst>
                                    <p:cond delay="0"/>
                                  </p:stCondLst>
                                  <p:childTnLst>
                                    <p:set>
                                      <p:cBhvr>
                                        <p:cTn id="11" dur="1" fill="hold">
                                          <p:stCondLst>
                                            <p:cond delay="0"/>
                                          </p:stCondLst>
                                        </p:cTn>
                                        <p:tgtEl>
                                          <p:spTgt spid="25"/>
                                        </p:tgtEl>
                                        <p:attrNameLst>
                                          <p:attrName>style.visibility</p:attrName>
                                        </p:attrNameLst>
                                      </p:cBhvr>
                                      <p:to>
                                        <p:strVal val="visible"/>
                                      </p:to>
                                    </p:set>
                                    <p:anim calcmode="lin" valueType="num">
                                      <p:cBhvr additive="base">
                                        <p:cTn id="12" dur="500" fill="hold"/>
                                        <p:tgtEl>
                                          <p:spTgt spid="25"/>
                                        </p:tgtEl>
                                        <p:attrNameLst>
                                          <p:attrName>ppt_x</p:attrName>
                                        </p:attrNameLst>
                                      </p:cBhvr>
                                      <p:tavLst>
                                        <p:tav tm="0">
                                          <p:val>
                                            <p:strVal val="#ppt_x"/>
                                          </p:val>
                                        </p:tav>
                                        <p:tav tm="100000">
                                          <p:val>
                                            <p:strVal val="#ppt_x"/>
                                          </p:val>
                                        </p:tav>
                                      </p:tavLst>
                                    </p:anim>
                                    <p:anim calcmode="lin" valueType="num">
                                      <p:cBhvr additive="base">
                                        <p:cTn id="13" dur="500" fill="hold"/>
                                        <p:tgtEl>
                                          <p:spTgt spid="2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第二章    </a:t>
            </a:r>
            <a:r>
              <a:rPr lang="en-US" altLang="zh-CN" dirty="0" smtClean="0"/>
              <a:t>PPAP</a:t>
            </a:r>
            <a:r>
              <a:rPr lang="zh-CN" altLang="en-US" dirty="0" smtClean="0"/>
              <a:t>的过程要求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519041"/>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7250">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2. PPAP</a:t>
                      </a:r>
                      <a:r>
                        <a:rPr lang="zh-CN" altLang="en-US" sz="1800" b="1" dirty="0" smtClean="0">
                          <a:effectLst/>
                          <a:latin typeface="+mn-ea"/>
                          <a:ea typeface="+mn-ea"/>
                          <a:cs typeface="Times New Roman" panose="02020603050405020304" pitchFamily="18" charset="0"/>
                        </a:rPr>
                        <a:t>要求</a:t>
                      </a:r>
                      <a:r>
                        <a:rPr lang="en-US" altLang="zh-CN" sz="1800" b="1" dirty="0" smtClean="0">
                          <a:effectLst/>
                          <a:latin typeface="+mn-ea"/>
                          <a:ea typeface="+mn-ea"/>
                          <a:cs typeface="Times New Roman" panose="02020603050405020304" pitchFamily="18" charset="0"/>
                        </a:rPr>
                        <a:t>——2.1 </a:t>
                      </a:r>
                      <a:r>
                        <a:rPr lang="zh-CN" altLang="en-US" sz="1800" b="1" dirty="0" smtClean="0">
                          <a:effectLst/>
                          <a:latin typeface="+mn-ea"/>
                          <a:ea typeface="+mn-ea"/>
                          <a:cs typeface="Times New Roman" panose="02020603050405020304" pitchFamily="18" charset="0"/>
                        </a:rPr>
                        <a:t>设计记录</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087246">
                <a:tc>
                  <a:txBody>
                    <a:bodyPr/>
                    <a:lstStyle/>
                    <a:p>
                      <a:pPr marL="342900" lvl="0" indent="-342900" fontAlgn="base">
                        <a:lnSpc>
                          <a:spcPts val="3000"/>
                        </a:lnSpc>
                        <a:spcAft>
                          <a:spcPct val="0"/>
                        </a:spcAft>
                        <a:buClr>
                          <a:srgbClr val="FF0000"/>
                        </a:buClr>
                        <a:defRPr/>
                      </a:pPr>
                      <a:r>
                        <a:rPr lang="en-US" altLang="zh-CN" sz="1400" b="1" kern="1200" dirty="0" smtClean="0">
                          <a:solidFill>
                            <a:srgbClr val="FF0000"/>
                          </a:solidFill>
                          <a:latin typeface="+mj-ea"/>
                          <a:ea typeface="+mj-ea"/>
                          <a:cs typeface="+mn-cs"/>
                        </a:rPr>
                        <a:t>【</a:t>
                      </a:r>
                      <a:r>
                        <a:rPr lang="zh-CN" altLang="en-US" sz="1400" b="1" kern="1200" dirty="0" smtClean="0">
                          <a:solidFill>
                            <a:srgbClr val="FF0000"/>
                          </a:solidFill>
                          <a:latin typeface="+mj-ea"/>
                          <a:ea typeface="+mj-ea"/>
                          <a:cs typeface="+mn-cs"/>
                        </a:rPr>
                        <a:t>注</a:t>
                      </a:r>
                      <a:r>
                        <a:rPr lang="en-US" altLang="zh-CN" sz="1400" b="1" kern="1200" dirty="0" smtClean="0">
                          <a:solidFill>
                            <a:srgbClr val="FF0000"/>
                          </a:solidFill>
                          <a:latin typeface="+mj-ea"/>
                          <a:ea typeface="+mj-ea"/>
                          <a:cs typeface="+mn-cs"/>
                        </a:rPr>
                        <a:t>1】</a:t>
                      </a:r>
                      <a:r>
                        <a:rPr lang="zh-CN" altLang="en-US" sz="1400" b="1" kern="1200" dirty="0" smtClean="0">
                          <a:solidFill>
                            <a:srgbClr val="FF0000"/>
                          </a:solidFill>
                          <a:latin typeface="+mj-ea"/>
                          <a:ea typeface="+mj-ea"/>
                          <a:cs typeface="+mn-cs"/>
                        </a:rPr>
                        <a:t>：对于任何可销售的产品、零件或组件，无论谁具有设计职责，应只有唯一的设计记录。设计记录可引用其它的文件来形成该设计记录的部分（图纸的借用）；</a:t>
                      </a:r>
                      <a:endParaRPr lang="en-US" altLang="zh-CN" sz="1400" b="1" kern="1200" dirty="0" smtClean="0">
                        <a:solidFill>
                          <a:srgbClr val="FF0000"/>
                        </a:solidFill>
                        <a:latin typeface="+mj-ea"/>
                        <a:ea typeface="+mj-ea"/>
                        <a:cs typeface="+mn-cs"/>
                      </a:endParaRPr>
                    </a:p>
                    <a:p>
                      <a:pPr marL="342900" lvl="0" indent="-342900" fontAlgn="base">
                        <a:lnSpc>
                          <a:spcPts val="3000"/>
                        </a:lnSpc>
                        <a:spcAft>
                          <a:spcPct val="0"/>
                        </a:spcAft>
                        <a:buNone/>
                        <a:defRPr/>
                      </a:pPr>
                      <a:r>
                        <a:rPr lang="en-US" altLang="zh-CN" sz="1400" b="1" kern="1200" dirty="0" smtClean="0">
                          <a:solidFill>
                            <a:srgbClr val="FF0000"/>
                          </a:solidFill>
                          <a:latin typeface="+mj-ea"/>
                          <a:ea typeface="+mn-ea"/>
                          <a:cs typeface="+mn-cs"/>
                        </a:rPr>
                        <a:t>【</a:t>
                      </a:r>
                      <a:r>
                        <a:rPr lang="zh-CN" altLang="en-US" sz="1400" b="1" kern="1200" dirty="0" smtClean="0">
                          <a:solidFill>
                            <a:srgbClr val="FF0000"/>
                          </a:solidFill>
                          <a:latin typeface="+mj-ea"/>
                          <a:ea typeface="+mn-ea"/>
                          <a:cs typeface="+mn-cs"/>
                        </a:rPr>
                        <a:t>注</a:t>
                      </a:r>
                      <a:r>
                        <a:rPr lang="en-US" altLang="zh-CN" sz="1400" b="1" kern="1200" dirty="0" smtClean="0">
                          <a:solidFill>
                            <a:srgbClr val="FF0000"/>
                          </a:solidFill>
                          <a:latin typeface="+mj-ea"/>
                          <a:ea typeface="+mn-ea"/>
                          <a:cs typeface="+mn-cs"/>
                        </a:rPr>
                        <a:t>2】</a:t>
                      </a:r>
                      <a:r>
                        <a:rPr lang="zh-CN" altLang="en-US" sz="1400" b="1" kern="1200" dirty="0" smtClean="0">
                          <a:solidFill>
                            <a:srgbClr val="FF0000"/>
                          </a:solidFill>
                          <a:latin typeface="+mj-ea"/>
                          <a:ea typeface="+mn-ea"/>
                          <a:cs typeface="+mn-cs"/>
                        </a:rPr>
                        <a:t>：</a:t>
                      </a:r>
                      <a:r>
                        <a:rPr lang="zh-CN" altLang="en-US" sz="1400" b="1" kern="1200" dirty="0" smtClean="0">
                          <a:solidFill>
                            <a:srgbClr val="FF0000"/>
                          </a:solidFill>
                          <a:latin typeface="+mj-ea"/>
                          <a:ea typeface="+mj-ea"/>
                          <a:cs typeface="+mn-cs"/>
                        </a:rPr>
                        <a:t>单一的设计记录可以表示多种零件或装配结构，例如：有许多孔的一个支架可以有不同的用途（零件的互换性）；</a:t>
                      </a:r>
                      <a:endParaRPr lang="en-US" altLang="zh-CN" sz="1400" b="1" kern="1200" dirty="0" smtClean="0">
                        <a:solidFill>
                          <a:srgbClr val="FF0000"/>
                        </a:solidFill>
                        <a:latin typeface="+mj-ea"/>
                        <a:ea typeface="+mj-ea"/>
                        <a:cs typeface="+mn-cs"/>
                      </a:endParaRPr>
                    </a:p>
                    <a:p>
                      <a:pPr marL="342900" lvl="0" indent="-342900" fontAlgn="base">
                        <a:lnSpc>
                          <a:spcPts val="3000"/>
                        </a:lnSpc>
                        <a:spcAft>
                          <a:spcPct val="0"/>
                        </a:spcAft>
                        <a:buNone/>
                        <a:defRPr/>
                      </a:pPr>
                      <a:r>
                        <a:rPr lang="en-US" altLang="zh-CN" sz="1400" b="1" kern="1200" dirty="0" smtClean="0">
                          <a:solidFill>
                            <a:srgbClr val="FF0000"/>
                          </a:solidFill>
                          <a:latin typeface="+mj-ea"/>
                          <a:ea typeface="+mn-ea"/>
                          <a:cs typeface="+mn-cs"/>
                        </a:rPr>
                        <a:t>【</a:t>
                      </a:r>
                      <a:r>
                        <a:rPr lang="zh-CN" altLang="en-US" sz="1400" b="1" kern="1200" dirty="0" smtClean="0">
                          <a:solidFill>
                            <a:srgbClr val="FF0000"/>
                          </a:solidFill>
                          <a:latin typeface="+mj-ea"/>
                          <a:ea typeface="+mn-ea"/>
                          <a:cs typeface="+mn-cs"/>
                        </a:rPr>
                        <a:t>注</a:t>
                      </a:r>
                      <a:r>
                        <a:rPr lang="en-US" altLang="zh-CN" sz="1400" b="1" kern="1200" dirty="0" smtClean="0">
                          <a:solidFill>
                            <a:srgbClr val="FF0000"/>
                          </a:solidFill>
                          <a:latin typeface="+mj-ea"/>
                          <a:ea typeface="+mn-ea"/>
                          <a:cs typeface="+mn-cs"/>
                        </a:rPr>
                        <a:t>3】</a:t>
                      </a:r>
                      <a:r>
                        <a:rPr lang="zh-CN" altLang="en-US" sz="1400" b="1" kern="1200" dirty="0" smtClean="0">
                          <a:solidFill>
                            <a:srgbClr val="FF0000"/>
                          </a:solidFill>
                          <a:latin typeface="+mj-ea"/>
                          <a:ea typeface="+mn-ea"/>
                          <a:cs typeface="+mn-cs"/>
                        </a:rPr>
                        <a:t>：</a:t>
                      </a:r>
                      <a:r>
                        <a:rPr lang="zh-CN" altLang="en-US" sz="1400" b="1" kern="1200" dirty="0" smtClean="0">
                          <a:solidFill>
                            <a:srgbClr val="FF0000"/>
                          </a:solidFill>
                          <a:latin typeface="+mj-ea"/>
                          <a:ea typeface="+mj-ea"/>
                          <a:cs typeface="+mn-cs"/>
                        </a:rPr>
                        <a:t>对于定义为</a:t>
                      </a:r>
                      <a:r>
                        <a:rPr lang="zh-CN" altLang="en-US" sz="1400" b="1" kern="1200" dirty="0" smtClean="0">
                          <a:solidFill>
                            <a:schemeClr val="tx1"/>
                          </a:solidFill>
                          <a:latin typeface="+mj-ea"/>
                          <a:ea typeface="+mj-ea"/>
                          <a:cs typeface="+mn-cs"/>
                        </a:rPr>
                        <a:t>黑盒子</a:t>
                      </a:r>
                      <a:r>
                        <a:rPr lang="zh-CN" altLang="en-US" sz="1400" b="1" kern="1200" dirty="0" smtClean="0">
                          <a:solidFill>
                            <a:srgbClr val="FF0000"/>
                          </a:solidFill>
                          <a:latin typeface="+mj-ea"/>
                          <a:ea typeface="+mj-ea"/>
                          <a:cs typeface="+mn-cs"/>
                        </a:rPr>
                        <a:t>的零件，设计记录要规定和其它件的配合关系和性能要求；</a:t>
                      </a:r>
                      <a:endParaRPr lang="en-US" altLang="zh-CN" sz="1400" b="1" kern="1200" dirty="0" smtClean="0">
                        <a:solidFill>
                          <a:srgbClr val="FF0000"/>
                        </a:solidFill>
                        <a:latin typeface="+mj-ea"/>
                        <a:ea typeface="+mj-ea"/>
                        <a:cs typeface="+mn-cs"/>
                      </a:endParaRPr>
                    </a:p>
                    <a:p>
                      <a:pPr marL="342900" lvl="0" indent="-342900" fontAlgn="base">
                        <a:lnSpc>
                          <a:spcPts val="3000"/>
                        </a:lnSpc>
                        <a:spcAft>
                          <a:spcPct val="0"/>
                        </a:spcAft>
                        <a:buNone/>
                        <a:defRPr/>
                      </a:pPr>
                      <a:r>
                        <a:rPr lang="en-US" altLang="zh-CN" sz="1400" b="1" kern="1200" dirty="0" smtClean="0">
                          <a:solidFill>
                            <a:srgbClr val="FF0000"/>
                          </a:solidFill>
                          <a:latin typeface="+mj-ea"/>
                          <a:ea typeface="+mn-ea"/>
                          <a:cs typeface="+mn-cs"/>
                        </a:rPr>
                        <a:t>【</a:t>
                      </a:r>
                      <a:r>
                        <a:rPr lang="zh-CN" altLang="en-US" sz="1400" b="1" kern="1200" dirty="0" smtClean="0">
                          <a:solidFill>
                            <a:srgbClr val="FF0000"/>
                          </a:solidFill>
                          <a:latin typeface="+mj-ea"/>
                          <a:ea typeface="+mn-ea"/>
                          <a:cs typeface="+mn-cs"/>
                        </a:rPr>
                        <a:t>注</a:t>
                      </a:r>
                      <a:r>
                        <a:rPr lang="en-US" altLang="zh-CN" sz="1400" b="1" kern="1200" dirty="0" smtClean="0">
                          <a:solidFill>
                            <a:srgbClr val="FF0000"/>
                          </a:solidFill>
                          <a:latin typeface="+mj-ea"/>
                          <a:ea typeface="+mn-ea"/>
                          <a:cs typeface="+mn-cs"/>
                        </a:rPr>
                        <a:t>4】</a:t>
                      </a:r>
                      <a:r>
                        <a:rPr lang="zh-CN" altLang="en-US" sz="1400" b="1" kern="1200" dirty="0" smtClean="0">
                          <a:solidFill>
                            <a:srgbClr val="FF0000"/>
                          </a:solidFill>
                          <a:latin typeface="+mj-ea"/>
                          <a:ea typeface="+mn-ea"/>
                          <a:cs typeface="+mn-cs"/>
                        </a:rPr>
                        <a:t>：</a:t>
                      </a:r>
                      <a:r>
                        <a:rPr lang="zh-CN" altLang="en-US" sz="1400" b="1" kern="1200" dirty="0" smtClean="0">
                          <a:solidFill>
                            <a:srgbClr val="FF0000"/>
                          </a:solidFill>
                          <a:latin typeface="+mj-ea"/>
                          <a:ea typeface="+mj-ea"/>
                          <a:cs typeface="+mn-cs"/>
                        </a:rPr>
                        <a:t>对于标准目录零件，设计记录可能只包含功能规格</a:t>
                      </a:r>
                      <a:r>
                        <a:rPr lang="zh-CN" altLang="en-US" sz="1400" b="1" kern="1200" baseline="0" dirty="0" smtClean="0">
                          <a:solidFill>
                            <a:srgbClr val="FF0000"/>
                          </a:solidFill>
                          <a:latin typeface="+mj-ea"/>
                          <a:ea typeface="+mj-ea"/>
                          <a:cs typeface="+mn-cs"/>
                        </a:rPr>
                        <a:t> </a:t>
                      </a:r>
                      <a:r>
                        <a:rPr lang="zh-CN" altLang="en-US" sz="1400" b="1" kern="1200" dirty="0" smtClean="0">
                          <a:solidFill>
                            <a:srgbClr val="FF0000"/>
                          </a:solidFill>
                          <a:latin typeface="+mj-ea"/>
                          <a:ea typeface="+mj-ea"/>
                          <a:cs typeface="+mn-cs"/>
                        </a:rPr>
                        <a:t>或认可的行业标准的参考要求；</a:t>
                      </a:r>
                      <a:endParaRPr lang="en-US" altLang="zh-CN" sz="1400" b="1" kern="1200" dirty="0" smtClean="0">
                        <a:solidFill>
                          <a:srgbClr val="FF0000"/>
                        </a:solidFill>
                        <a:latin typeface="+mj-ea"/>
                        <a:ea typeface="+mj-ea"/>
                        <a:cs typeface="+mn-cs"/>
                      </a:endParaRPr>
                    </a:p>
                    <a:p>
                      <a:pPr marL="342900" lvl="0" indent="-342900" fontAlgn="base">
                        <a:lnSpc>
                          <a:spcPts val="3000"/>
                        </a:lnSpc>
                        <a:spcAft>
                          <a:spcPct val="0"/>
                        </a:spcAft>
                        <a:buNone/>
                        <a:defRPr/>
                      </a:pPr>
                      <a:r>
                        <a:rPr lang="en-US" altLang="zh-CN" sz="1400" b="1" kern="1200" dirty="0" smtClean="0">
                          <a:solidFill>
                            <a:srgbClr val="FF0000"/>
                          </a:solidFill>
                          <a:latin typeface="+mj-ea"/>
                          <a:ea typeface="+mn-ea"/>
                          <a:cs typeface="+mn-cs"/>
                        </a:rPr>
                        <a:t>【</a:t>
                      </a:r>
                      <a:r>
                        <a:rPr lang="zh-CN" altLang="en-US" sz="1400" b="1" kern="1200" dirty="0" smtClean="0">
                          <a:solidFill>
                            <a:srgbClr val="FF0000"/>
                          </a:solidFill>
                          <a:latin typeface="+mj-ea"/>
                          <a:ea typeface="+mn-ea"/>
                          <a:cs typeface="+mn-cs"/>
                        </a:rPr>
                        <a:t>注</a:t>
                      </a:r>
                      <a:r>
                        <a:rPr lang="en-US" altLang="zh-CN" sz="1400" b="1" kern="1200" dirty="0" smtClean="0">
                          <a:solidFill>
                            <a:srgbClr val="FF0000"/>
                          </a:solidFill>
                          <a:latin typeface="+mj-ea"/>
                          <a:ea typeface="+mn-ea"/>
                          <a:cs typeface="+mn-cs"/>
                        </a:rPr>
                        <a:t>5】</a:t>
                      </a:r>
                      <a:r>
                        <a:rPr lang="zh-CN" altLang="en-US" sz="1400" b="1" kern="1200" dirty="0" smtClean="0">
                          <a:solidFill>
                            <a:srgbClr val="FF0000"/>
                          </a:solidFill>
                          <a:latin typeface="+mj-ea"/>
                          <a:ea typeface="+mn-ea"/>
                          <a:cs typeface="+mn-cs"/>
                        </a:rPr>
                        <a:t>：</a:t>
                      </a:r>
                      <a:r>
                        <a:rPr lang="zh-CN" altLang="en-US" sz="1400" b="1" kern="1200" dirty="0" smtClean="0">
                          <a:solidFill>
                            <a:srgbClr val="FF0000"/>
                          </a:solidFill>
                          <a:latin typeface="+mj-ea"/>
                          <a:ea typeface="+mj-ea"/>
                          <a:cs typeface="+mn-cs"/>
                        </a:rPr>
                        <a:t>对于散装材料，设计记录可以包括原材料的标识、配方、加工步骤和参数，以及最终的产品规范和接受准则。</a:t>
                      </a:r>
                      <a:endParaRPr lang="en-US" altLang="zh-CN" sz="1400" b="1" kern="1200" dirty="0" smtClean="0">
                        <a:solidFill>
                          <a:srgbClr val="FF0000"/>
                        </a:solidFill>
                        <a:latin typeface="+mj-ea"/>
                        <a:ea typeface="+mj-ea"/>
                        <a:cs typeface="+mn-cs"/>
                      </a:endParaRPr>
                    </a:p>
                    <a:p>
                      <a:pPr marL="342900" lvl="0" indent="-342900" fontAlgn="base">
                        <a:lnSpc>
                          <a:spcPts val="3000"/>
                        </a:lnSpc>
                        <a:spcAft>
                          <a:spcPct val="0"/>
                        </a:spcAft>
                        <a:buNone/>
                        <a:defRPr/>
                      </a:pPr>
                      <a:r>
                        <a:rPr lang="zh-CN" altLang="en-US" sz="1500" b="1" kern="1200" dirty="0" smtClean="0">
                          <a:solidFill>
                            <a:schemeClr val="tx1"/>
                          </a:solidFill>
                          <a:latin typeface="+mj-ea"/>
                          <a:ea typeface="+mj-ea"/>
                          <a:cs typeface="+mn-cs"/>
                        </a:rPr>
                        <a:t>黑盒子：</a:t>
                      </a:r>
                      <a:r>
                        <a:rPr lang="zh-CN" altLang="en-US" sz="1500" b="1" kern="1200" dirty="0" smtClean="0">
                          <a:solidFill>
                            <a:srgbClr val="008000"/>
                          </a:solidFill>
                          <a:latin typeface="+mj-ea"/>
                          <a:ea typeface="+mj-ea"/>
                          <a:cs typeface="+mn-cs"/>
                        </a:rPr>
                        <a:t>指一个部件，其设计职责属于组织或供方，其要求通常限制于要求与顾客接口联接和功能性要求的验证。</a:t>
                      </a:r>
                      <a:endParaRPr lang="en-US" altLang="zh-CN" sz="1500" b="1" kern="1200" dirty="0" smtClean="0">
                        <a:solidFill>
                          <a:srgbClr val="008000"/>
                        </a:solidFill>
                        <a:latin typeface="+mj-ea"/>
                        <a:ea typeface="+mj-ea"/>
                        <a:cs typeface="+mn-cs"/>
                      </a:endParaRPr>
                    </a:p>
                    <a:p>
                      <a:pPr marL="342900" lvl="0" indent="-342900" fontAlgn="base">
                        <a:lnSpc>
                          <a:spcPts val="3000"/>
                        </a:lnSpc>
                        <a:spcAft>
                          <a:spcPct val="0"/>
                        </a:spcAft>
                        <a:buClr>
                          <a:srgbClr val="FF0000"/>
                        </a:buClr>
                        <a:defRPr/>
                      </a:pPr>
                      <a:endParaRPr lang="en-US" altLang="zh-CN" sz="1400" b="1" kern="1200" dirty="0" smtClean="0">
                        <a:solidFill>
                          <a:srgbClr val="FF0000"/>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第二章    </a:t>
            </a:r>
            <a:r>
              <a:rPr lang="en-US" altLang="zh-CN" dirty="0" smtClean="0"/>
              <a:t>PPAP</a:t>
            </a:r>
            <a:r>
              <a:rPr lang="zh-CN" altLang="en-US" dirty="0" smtClean="0"/>
              <a:t>的过程要求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464496"/>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7250">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2. PPAP</a:t>
                      </a:r>
                      <a:r>
                        <a:rPr lang="zh-CN" altLang="en-US" sz="1800" b="1" dirty="0" smtClean="0">
                          <a:effectLst/>
                          <a:latin typeface="+mn-ea"/>
                          <a:ea typeface="+mn-ea"/>
                          <a:cs typeface="Times New Roman" panose="02020603050405020304" pitchFamily="18" charset="0"/>
                        </a:rPr>
                        <a:t>要求</a:t>
                      </a:r>
                      <a:r>
                        <a:rPr lang="en-US" altLang="zh-CN" sz="1800" b="1" dirty="0" smtClean="0">
                          <a:effectLst/>
                          <a:latin typeface="+mn-ea"/>
                          <a:ea typeface="+mn-ea"/>
                          <a:cs typeface="Times New Roman" panose="02020603050405020304" pitchFamily="18" charset="0"/>
                        </a:rPr>
                        <a:t>——2.1.1 </a:t>
                      </a:r>
                      <a:r>
                        <a:rPr lang="zh-CN" altLang="en-US" sz="1800" b="1" dirty="0" smtClean="0">
                          <a:effectLst/>
                          <a:latin typeface="+mn-ea"/>
                          <a:ea typeface="+mn-ea"/>
                          <a:cs typeface="Times New Roman" panose="02020603050405020304" pitchFamily="18" charset="0"/>
                        </a:rPr>
                        <a:t>零件材质报告</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087246">
                <a:tc>
                  <a:txBody>
                    <a:bodyPr/>
                    <a:lstStyle/>
                    <a:p>
                      <a:pPr marL="0" lvl="0" indent="-342900" fontAlgn="base">
                        <a:lnSpc>
                          <a:spcPts val="3000"/>
                        </a:lnSpc>
                        <a:spcAft>
                          <a:spcPct val="0"/>
                        </a:spcAft>
                        <a:buClr>
                          <a:srgbClr val="FF0000"/>
                        </a:buClr>
                        <a:defRPr/>
                      </a:pPr>
                      <a:r>
                        <a:rPr lang="zh-CN" altLang="en-US" sz="1500" b="1" kern="1200" dirty="0" smtClean="0">
                          <a:solidFill>
                            <a:srgbClr val="FF0000"/>
                          </a:solidFill>
                          <a:latin typeface="+mj-ea"/>
                          <a:ea typeface="+mj-ea"/>
                          <a:cs typeface="+mn-cs"/>
                        </a:rPr>
                        <a:t>       组织必须提供证据表明已经完成了顾客要求的</a:t>
                      </a:r>
                      <a:r>
                        <a:rPr lang="zh-CN" altLang="en-US" sz="1500" b="1" kern="1200" dirty="0" smtClean="0">
                          <a:solidFill>
                            <a:schemeClr val="tx1"/>
                          </a:solidFill>
                          <a:latin typeface="+mj-ea"/>
                          <a:ea typeface="+mj-ea"/>
                          <a:cs typeface="+mn-cs"/>
                        </a:rPr>
                        <a:t>零件材料</a:t>
                      </a:r>
                      <a:r>
                        <a:rPr lang="en-US" altLang="zh-CN" sz="1500" b="1" kern="1200" dirty="0" smtClean="0">
                          <a:solidFill>
                            <a:srgbClr val="FF0000"/>
                          </a:solidFill>
                          <a:latin typeface="+mj-ea"/>
                          <a:ea typeface="+mj-ea"/>
                          <a:cs typeface="+mn-cs"/>
                        </a:rPr>
                        <a:t>/</a:t>
                      </a:r>
                      <a:r>
                        <a:rPr lang="zh-CN" altLang="en-US" sz="1500" b="1" kern="1200" dirty="0" smtClean="0">
                          <a:solidFill>
                            <a:srgbClr val="FF0000"/>
                          </a:solidFill>
                          <a:latin typeface="+mj-ea"/>
                          <a:ea typeface="+mj-ea"/>
                          <a:cs typeface="+mn-cs"/>
                        </a:rPr>
                        <a:t>物质成分</a:t>
                      </a:r>
                      <a:r>
                        <a:rPr lang="zh-CN" altLang="en-US" sz="1500" b="1" kern="1200" dirty="0" smtClean="0">
                          <a:solidFill>
                            <a:schemeClr val="tx1"/>
                          </a:solidFill>
                          <a:latin typeface="+mj-ea"/>
                          <a:ea typeface="+mj-ea"/>
                          <a:cs typeface="+mn-cs"/>
                        </a:rPr>
                        <a:t>报告</a:t>
                      </a:r>
                      <a:r>
                        <a:rPr lang="zh-CN" altLang="en-US" sz="1500" b="1" kern="1200" dirty="0" smtClean="0">
                          <a:solidFill>
                            <a:srgbClr val="FF0000"/>
                          </a:solidFill>
                          <a:latin typeface="+mj-ea"/>
                          <a:ea typeface="+mj-ea"/>
                          <a:cs typeface="+mn-cs"/>
                        </a:rPr>
                        <a:t>，且报告中的</a:t>
                      </a:r>
                      <a:r>
                        <a:rPr lang="zh-CN" altLang="en-US" sz="1500" b="1" kern="1200" dirty="0" smtClean="0">
                          <a:solidFill>
                            <a:schemeClr val="tx1"/>
                          </a:solidFill>
                          <a:latin typeface="+mj-ea"/>
                          <a:ea typeface="+mj-ea"/>
                          <a:cs typeface="+mn-cs"/>
                        </a:rPr>
                        <a:t>数据均满足</a:t>
                      </a:r>
                      <a:r>
                        <a:rPr lang="zh-CN" altLang="en-US" sz="1500" b="1" kern="1200" dirty="0" smtClean="0">
                          <a:solidFill>
                            <a:srgbClr val="FF0000"/>
                          </a:solidFill>
                          <a:latin typeface="+mj-ea"/>
                          <a:ea typeface="+mj-ea"/>
                          <a:cs typeface="+mn-cs"/>
                        </a:rPr>
                        <a:t>顾客的特殊要求。</a:t>
                      </a:r>
                      <a:endParaRPr lang="en-US" altLang="zh-CN" sz="1500" b="1" kern="1200" dirty="0" smtClean="0">
                        <a:solidFill>
                          <a:srgbClr val="FF0000"/>
                        </a:solidFill>
                        <a:latin typeface="+mj-ea"/>
                        <a:ea typeface="+mj-ea"/>
                        <a:cs typeface="+mn-cs"/>
                      </a:endParaRPr>
                    </a:p>
                    <a:p>
                      <a:pPr marL="0" lvl="0" indent="-342900" fontAlgn="base">
                        <a:lnSpc>
                          <a:spcPts val="3000"/>
                        </a:lnSpc>
                        <a:spcAft>
                          <a:spcPct val="0"/>
                        </a:spcAft>
                        <a:buClr>
                          <a:srgbClr val="FF0000"/>
                        </a:buClr>
                        <a:defRPr/>
                      </a:pPr>
                      <a:endParaRPr lang="en-US" altLang="zh-CN" sz="1500" b="1" kern="1200" dirty="0" smtClean="0">
                        <a:solidFill>
                          <a:srgbClr val="FF0000"/>
                        </a:solidFill>
                        <a:latin typeface="+mj-ea"/>
                        <a:ea typeface="+mj-ea"/>
                        <a:cs typeface="+mn-cs"/>
                      </a:endParaRPr>
                    </a:p>
                    <a:p>
                      <a:pPr marL="0" lvl="0" indent="-342900" fontAlgn="base">
                        <a:lnSpc>
                          <a:spcPts val="3000"/>
                        </a:lnSpc>
                        <a:spcAft>
                          <a:spcPct val="0"/>
                        </a:spcAft>
                        <a:buClr>
                          <a:srgbClr val="FF0000"/>
                        </a:buClr>
                        <a:defRPr/>
                      </a:pPr>
                      <a:endParaRPr lang="en-US" altLang="zh-CN" sz="1500" b="1" kern="1200" dirty="0" smtClean="0">
                        <a:solidFill>
                          <a:srgbClr val="FF0000"/>
                        </a:solidFill>
                        <a:latin typeface="+mj-ea"/>
                        <a:ea typeface="+mj-ea"/>
                        <a:cs typeface="+mn-cs"/>
                      </a:endParaRPr>
                    </a:p>
                    <a:p>
                      <a:pPr marL="0" lvl="0" indent="-342900" fontAlgn="base">
                        <a:lnSpc>
                          <a:spcPts val="3000"/>
                        </a:lnSpc>
                        <a:spcAft>
                          <a:spcPct val="0"/>
                        </a:spcAft>
                        <a:buClr>
                          <a:srgbClr val="FF0000"/>
                        </a:buClr>
                        <a:defRPr/>
                      </a:pPr>
                      <a:r>
                        <a:rPr lang="zh-CN" altLang="en-US" sz="1500" b="1" kern="1200" dirty="0" smtClean="0">
                          <a:solidFill>
                            <a:srgbClr val="FF0000"/>
                          </a:solidFill>
                          <a:latin typeface="+mj-ea"/>
                          <a:ea typeface="+mj-ea"/>
                          <a:cs typeface="+mn-cs"/>
                        </a:rPr>
                        <a:t>       适当时组织必须按</a:t>
                      </a:r>
                      <a:r>
                        <a:rPr lang="en-US" altLang="zh-CN" sz="1500" b="1" kern="1200" dirty="0" smtClean="0">
                          <a:solidFill>
                            <a:srgbClr val="FF0000"/>
                          </a:solidFill>
                          <a:latin typeface="+mj-ea"/>
                          <a:ea typeface="+mj-ea"/>
                          <a:cs typeface="+mn-cs"/>
                        </a:rPr>
                        <a:t>ISO</a:t>
                      </a:r>
                      <a:r>
                        <a:rPr lang="zh-CN" altLang="en-US" sz="1500" b="1" kern="1200" dirty="0" smtClean="0">
                          <a:solidFill>
                            <a:srgbClr val="FF0000"/>
                          </a:solidFill>
                          <a:latin typeface="+mj-ea"/>
                          <a:ea typeface="+mj-ea"/>
                          <a:cs typeface="+mn-cs"/>
                        </a:rPr>
                        <a:t>要求标注聚合物，如</a:t>
                      </a:r>
                      <a:r>
                        <a:rPr lang="en-US" altLang="zh-CN" sz="1500" b="1" kern="1200" dirty="0" smtClean="0">
                          <a:solidFill>
                            <a:srgbClr val="FF0000"/>
                          </a:solidFill>
                          <a:latin typeface="+mj-ea"/>
                          <a:ea typeface="+mj-ea"/>
                          <a:cs typeface="+mn-cs"/>
                        </a:rPr>
                        <a:t>ISO11469</a:t>
                      </a:r>
                      <a:r>
                        <a:rPr lang="zh-CN" altLang="en-US" sz="1500" b="1" kern="1200" dirty="0" smtClean="0">
                          <a:solidFill>
                            <a:srgbClr val="FF0000"/>
                          </a:solidFill>
                          <a:latin typeface="+mj-ea"/>
                          <a:ea typeface="+mj-ea"/>
                          <a:cs typeface="+mn-cs"/>
                        </a:rPr>
                        <a:t>“塑料的鉴别和塑料产品的标识”和</a:t>
                      </a:r>
                      <a:r>
                        <a:rPr lang="en-US" altLang="zh-CN" sz="1500" b="1" kern="1200" dirty="0" smtClean="0">
                          <a:solidFill>
                            <a:srgbClr val="FF0000"/>
                          </a:solidFill>
                          <a:latin typeface="+mj-ea"/>
                          <a:ea typeface="+mj-ea"/>
                          <a:cs typeface="+mn-cs"/>
                        </a:rPr>
                        <a:t>/</a:t>
                      </a:r>
                      <a:r>
                        <a:rPr lang="zh-CN" altLang="en-US" sz="1500" b="1" kern="1200" dirty="0" smtClean="0">
                          <a:solidFill>
                            <a:srgbClr val="FF0000"/>
                          </a:solidFill>
                          <a:latin typeface="+mj-ea"/>
                          <a:ea typeface="+mj-ea"/>
                          <a:cs typeface="+mn-cs"/>
                        </a:rPr>
                        <a:t>或</a:t>
                      </a:r>
                      <a:r>
                        <a:rPr lang="en-US" altLang="zh-CN" sz="1500" b="1" kern="1200" dirty="0" smtClean="0">
                          <a:solidFill>
                            <a:srgbClr val="FF0000"/>
                          </a:solidFill>
                          <a:latin typeface="+mj-ea"/>
                          <a:ea typeface="+mj-ea"/>
                          <a:cs typeface="+mn-cs"/>
                        </a:rPr>
                        <a:t>ISO1629</a:t>
                      </a:r>
                      <a:r>
                        <a:rPr lang="zh-CN" altLang="en-US" sz="1500" b="1" kern="1200" dirty="0" smtClean="0">
                          <a:solidFill>
                            <a:srgbClr val="FF0000"/>
                          </a:solidFill>
                          <a:latin typeface="+mj-ea"/>
                          <a:ea typeface="+mj-ea"/>
                          <a:cs typeface="+mn-cs"/>
                        </a:rPr>
                        <a:t> “橡胶和网状物</a:t>
                      </a:r>
                      <a:r>
                        <a:rPr lang="en-US" altLang="zh-CN" sz="1500" b="1" kern="1200" dirty="0" smtClean="0">
                          <a:solidFill>
                            <a:srgbClr val="FF0000"/>
                          </a:solidFill>
                          <a:latin typeface="+mj-ea"/>
                          <a:ea typeface="+mj-ea"/>
                          <a:cs typeface="+mn-cs"/>
                        </a:rPr>
                        <a:t>——</a:t>
                      </a:r>
                      <a:r>
                        <a:rPr lang="zh-CN" altLang="en-US" sz="1500" b="1" kern="1200" dirty="0" smtClean="0">
                          <a:solidFill>
                            <a:srgbClr val="FF0000"/>
                          </a:solidFill>
                          <a:latin typeface="+mj-ea"/>
                          <a:ea typeface="+mj-ea"/>
                          <a:cs typeface="+mn-cs"/>
                        </a:rPr>
                        <a:t>专业用语”的要求。</a:t>
                      </a:r>
                      <a:endParaRPr lang="en-US" altLang="zh-CN" sz="1500" b="1" kern="1200" dirty="0" smtClean="0">
                        <a:solidFill>
                          <a:srgbClr val="FF0000"/>
                        </a:solidFill>
                        <a:latin typeface="+mj-ea"/>
                        <a:ea typeface="+mj-ea"/>
                        <a:cs typeface="+mn-cs"/>
                      </a:endParaRPr>
                    </a:p>
                    <a:p>
                      <a:pPr marL="0" lvl="0" indent="-342900" fontAlgn="base">
                        <a:lnSpc>
                          <a:spcPts val="3000"/>
                        </a:lnSpc>
                        <a:spcAft>
                          <a:spcPct val="0"/>
                        </a:spcAft>
                        <a:buClr>
                          <a:srgbClr val="FF0000"/>
                        </a:buClr>
                        <a:defRPr/>
                      </a:pPr>
                      <a:endParaRPr lang="en-US" altLang="zh-CN" sz="1500" b="1" kern="1200" dirty="0" smtClean="0">
                        <a:solidFill>
                          <a:srgbClr val="FF0000"/>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sp>
        <p:nvSpPr>
          <p:cNvPr id="5" name="矩形 4"/>
          <p:cNvSpPr/>
          <p:nvPr/>
        </p:nvSpPr>
        <p:spPr>
          <a:xfrm>
            <a:off x="323528" y="2289326"/>
            <a:ext cx="8496944" cy="352150"/>
          </a:xfrm>
          <a:prstGeom prst="rect">
            <a:avLst/>
          </a:prstGeom>
          <a:ln>
            <a:solidFill>
              <a:schemeClr val="accent1">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altLang="zh-CN" b="1" dirty="0" smtClean="0">
                <a:solidFill>
                  <a:schemeClr val="bg1"/>
                </a:solidFill>
              </a:rPr>
              <a:t>2. </a:t>
            </a:r>
            <a:r>
              <a:rPr lang="en-US" altLang="zh-CN" b="1" dirty="0" smtClean="0">
                <a:latin typeface="+mn-ea"/>
                <a:cs typeface="Times New Roman" panose="02020603050405020304" pitchFamily="18" charset="0"/>
              </a:rPr>
              <a:t>PPAP</a:t>
            </a:r>
            <a:r>
              <a:rPr lang="zh-CN" altLang="en-US" b="1" dirty="0" smtClean="0">
                <a:latin typeface="+mn-ea"/>
                <a:cs typeface="Times New Roman" panose="02020603050405020304" pitchFamily="18" charset="0"/>
              </a:rPr>
              <a:t>要求</a:t>
            </a:r>
            <a:r>
              <a:rPr lang="en-US" altLang="zh-CN" b="1" dirty="0" smtClean="0">
                <a:latin typeface="+mn-ea"/>
                <a:cs typeface="Times New Roman" panose="02020603050405020304" pitchFamily="18" charset="0"/>
              </a:rPr>
              <a:t>——2.1.2 </a:t>
            </a:r>
            <a:r>
              <a:rPr lang="zh-CN" altLang="en-US" b="1" dirty="0" smtClean="0">
                <a:latin typeface="+mn-ea"/>
                <a:cs typeface="Times New Roman" panose="02020603050405020304" pitchFamily="18" charset="0"/>
              </a:rPr>
              <a:t>聚合物的标识</a:t>
            </a:r>
            <a:endParaRPr lang="zh-CN" altLang="en-US" b="1" dirty="0" smtClean="0">
              <a:solidFill>
                <a:srgbClr val="FF0000"/>
              </a:solidFill>
              <a:latin typeface="黑体" pitchFamily="49" charset="-122"/>
              <a:ea typeface="黑体" pitchFamily="49"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第二章    </a:t>
            </a:r>
            <a:r>
              <a:rPr lang="en-US" altLang="zh-CN" dirty="0" smtClean="0"/>
              <a:t>PPAP</a:t>
            </a:r>
            <a:r>
              <a:rPr lang="zh-CN" altLang="en-US" dirty="0" smtClean="0"/>
              <a:t>的过程要求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464496"/>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7250">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2. PPAP</a:t>
                      </a:r>
                      <a:r>
                        <a:rPr lang="zh-CN" altLang="en-US" sz="1800" b="1" dirty="0" smtClean="0">
                          <a:effectLst/>
                          <a:latin typeface="+mn-ea"/>
                          <a:ea typeface="+mn-ea"/>
                          <a:cs typeface="Times New Roman" panose="02020603050405020304" pitchFamily="18" charset="0"/>
                        </a:rPr>
                        <a:t>要求</a:t>
                      </a:r>
                      <a:r>
                        <a:rPr lang="en-US" altLang="zh-CN" sz="1800" b="1" dirty="0" smtClean="0">
                          <a:effectLst/>
                          <a:latin typeface="+mn-ea"/>
                          <a:ea typeface="+mn-ea"/>
                          <a:cs typeface="Times New Roman" panose="02020603050405020304" pitchFamily="18" charset="0"/>
                        </a:rPr>
                        <a:t>——2.2 </a:t>
                      </a:r>
                      <a:r>
                        <a:rPr lang="zh-CN" altLang="en-US" sz="1800" b="1" dirty="0" smtClean="0">
                          <a:effectLst/>
                          <a:latin typeface="+mn-ea"/>
                          <a:ea typeface="+mn-ea"/>
                          <a:cs typeface="Times New Roman" panose="02020603050405020304" pitchFamily="18" charset="0"/>
                        </a:rPr>
                        <a:t>任何授权的工程变更文件</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087246">
                <a:tc>
                  <a:txBody>
                    <a:bodyPr/>
                    <a:lstStyle/>
                    <a:p>
                      <a:pPr marL="0" lvl="0" indent="-342900" fontAlgn="base">
                        <a:lnSpc>
                          <a:spcPts val="3000"/>
                        </a:lnSpc>
                        <a:spcAft>
                          <a:spcPct val="0"/>
                        </a:spcAft>
                        <a:buClr>
                          <a:srgbClr val="FF0000"/>
                        </a:buClr>
                        <a:defRPr/>
                      </a:pPr>
                      <a:r>
                        <a:rPr lang="zh-CN" altLang="en-US" sz="1500" b="1" kern="1200" dirty="0" smtClean="0">
                          <a:solidFill>
                            <a:srgbClr val="FF0000"/>
                          </a:solidFill>
                          <a:latin typeface="+mj-ea"/>
                          <a:ea typeface="+mj-ea"/>
                          <a:cs typeface="+mn-cs"/>
                        </a:rPr>
                        <a:t>       对于任何尚未录入设计记录中的，但已在产品、零件或工装上呈现出来的工程变更，组织必须有该工程变更的授权文件。</a:t>
                      </a:r>
                      <a:endParaRPr lang="en-US" altLang="zh-CN" sz="1500" b="1" kern="1200" dirty="0" smtClean="0">
                        <a:solidFill>
                          <a:srgbClr val="FF0000"/>
                        </a:solidFill>
                        <a:latin typeface="+mj-ea"/>
                        <a:ea typeface="+mj-ea"/>
                        <a:cs typeface="+mn-cs"/>
                      </a:endParaRPr>
                    </a:p>
                    <a:p>
                      <a:pPr marL="0" lvl="0" indent="-342900" fontAlgn="base">
                        <a:lnSpc>
                          <a:spcPts val="3000"/>
                        </a:lnSpc>
                        <a:spcAft>
                          <a:spcPct val="0"/>
                        </a:spcAft>
                        <a:buClr>
                          <a:srgbClr val="FF0000"/>
                        </a:buClr>
                        <a:defRPr/>
                      </a:pPr>
                      <a:endParaRPr lang="en-US" altLang="zh-CN" sz="1500" b="1" kern="1200" dirty="0" smtClean="0">
                        <a:solidFill>
                          <a:srgbClr val="FF0000"/>
                        </a:solidFill>
                        <a:latin typeface="+mj-ea"/>
                        <a:ea typeface="+mj-ea"/>
                        <a:cs typeface="+mn-cs"/>
                      </a:endParaRPr>
                    </a:p>
                    <a:p>
                      <a:pPr marL="0" lvl="0" indent="-342900" fontAlgn="base">
                        <a:lnSpc>
                          <a:spcPts val="3000"/>
                        </a:lnSpc>
                        <a:spcAft>
                          <a:spcPct val="0"/>
                        </a:spcAft>
                        <a:buClr>
                          <a:srgbClr val="FF0000"/>
                        </a:buClr>
                        <a:defRPr/>
                      </a:pPr>
                      <a:endParaRPr lang="en-US" altLang="zh-CN" sz="1500" b="1" kern="1200" dirty="0" smtClean="0">
                        <a:solidFill>
                          <a:srgbClr val="FF0000"/>
                        </a:solidFill>
                        <a:latin typeface="+mj-ea"/>
                        <a:ea typeface="+mj-ea"/>
                        <a:cs typeface="+mn-cs"/>
                      </a:endParaRPr>
                    </a:p>
                    <a:p>
                      <a:pPr marL="0" lvl="0" indent="-342900" fontAlgn="base">
                        <a:lnSpc>
                          <a:spcPts val="3000"/>
                        </a:lnSpc>
                        <a:spcAft>
                          <a:spcPct val="0"/>
                        </a:spcAft>
                        <a:buClr>
                          <a:srgbClr val="FF0000"/>
                        </a:buClr>
                        <a:defRPr/>
                      </a:pPr>
                      <a:r>
                        <a:rPr lang="zh-CN" altLang="en-US" sz="1500" b="1" kern="1200" dirty="0" smtClean="0">
                          <a:solidFill>
                            <a:srgbClr val="FF0000"/>
                          </a:solidFill>
                          <a:latin typeface="+mj-ea"/>
                          <a:ea typeface="+mj-ea"/>
                          <a:cs typeface="+mn-cs"/>
                        </a:rPr>
                        <a:t>       顾客要求时，组织必须具有顾客工程批准的证据。</a:t>
                      </a:r>
                      <a:endParaRPr lang="en-US" altLang="zh-CN" sz="1500" b="1" kern="1200" dirty="0" smtClean="0">
                        <a:solidFill>
                          <a:srgbClr val="FF0000"/>
                        </a:solidFill>
                        <a:latin typeface="+mj-ea"/>
                        <a:ea typeface="+mj-ea"/>
                        <a:cs typeface="+mn-cs"/>
                      </a:endParaRPr>
                    </a:p>
                    <a:p>
                      <a:pPr marL="0" lvl="0" indent="-342900" fontAlgn="base">
                        <a:lnSpc>
                          <a:spcPts val="3500"/>
                        </a:lnSpc>
                        <a:spcAft>
                          <a:spcPct val="0"/>
                        </a:spcAft>
                        <a:buClr>
                          <a:srgbClr val="FF0000"/>
                        </a:buClr>
                        <a:defRPr/>
                      </a:pPr>
                      <a:r>
                        <a:rPr lang="en-US" altLang="zh-CN" sz="1500" b="1" kern="1200" dirty="0" smtClean="0">
                          <a:solidFill>
                            <a:srgbClr val="008000"/>
                          </a:solidFill>
                          <a:latin typeface="+mj-ea"/>
                          <a:ea typeface="+mj-ea"/>
                          <a:cs typeface="+mn-cs"/>
                        </a:rPr>
                        <a:t>【</a:t>
                      </a:r>
                      <a:r>
                        <a:rPr lang="zh-CN" altLang="en-US" sz="1500" b="1" kern="1200" dirty="0" smtClean="0">
                          <a:solidFill>
                            <a:srgbClr val="008000"/>
                          </a:solidFill>
                          <a:latin typeface="+mj-ea"/>
                          <a:ea typeface="+mj-ea"/>
                          <a:cs typeface="+mn-cs"/>
                        </a:rPr>
                        <a:t>注</a:t>
                      </a:r>
                      <a:r>
                        <a:rPr lang="en-US" altLang="zh-CN" sz="1500" b="1" kern="1200" dirty="0" smtClean="0">
                          <a:solidFill>
                            <a:srgbClr val="008000"/>
                          </a:solidFill>
                          <a:latin typeface="+mj-ea"/>
                          <a:ea typeface="+mj-ea"/>
                          <a:cs typeface="+mn-cs"/>
                        </a:rPr>
                        <a:t>】</a:t>
                      </a:r>
                      <a:r>
                        <a:rPr lang="zh-CN" altLang="en-US" sz="1500" b="1" kern="1200" dirty="0" smtClean="0">
                          <a:solidFill>
                            <a:srgbClr val="008000"/>
                          </a:solidFill>
                          <a:latin typeface="+mj-ea"/>
                          <a:ea typeface="+mj-ea"/>
                          <a:cs typeface="+mn-cs"/>
                        </a:rPr>
                        <a:t>对于散装材料，在</a:t>
                      </a:r>
                      <a:r>
                        <a:rPr lang="en-US" altLang="zh-CN" sz="1500" b="1" kern="1200" dirty="0" smtClean="0">
                          <a:solidFill>
                            <a:srgbClr val="008000"/>
                          </a:solidFill>
                          <a:latin typeface="+mj-ea"/>
                          <a:ea typeface="+mj-ea"/>
                          <a:cs typeface="+mn-cs"/>
                        </a:rPr>
                        <a:t>《</a:t>
                      </a:r>
                      <a:r>
                        <a:rPr lang="zh-CN" altLang="en-US" sz="1500" b="1" kern="1200" dirty="0" smtClean="0">
                          <a:solidFill>
                            <a:schemeClr val="tx1"/>
                          </a:solidFill>
                          <a:latin typeface="+mj-ea"/>
                          <a:ea typeface="+mj-ea"/>
                          <a:cs typeface="+mn-cs"/>
                        </a:rPr>
                        <a:t>散装材料要求检查表</a:t>
                      </a:r>
                      <a:r>
                        <a:rPr lang="en-US" altLang="zh-CN" sz="1500" b="1" kern="1200" dirty="0" smtClean="0">
                          <a:solidFill>
                            <a:srgbClr val="008000"/>
                          </a:solidFill>
                          <a:latin typeface="+mj-ea"/>
                          <a:ea typeface="+mj-ea"/>
                          <a:cs typeface="+mn-cs"/>
                        </a:rPr>
                        <a:t>》</a:t>
                      </a:r>
                      <a:r>
                        <a:rPr lang="zh-CN" altLang="en-US" sz="1500" b="1" kern="1200" dirty="0" smtClean="0">
                          <a:solidFill>
                            <a:srgbClr val="008000"/>
                          </a:solidFill>
                          <a:latin typeface="+mj-ea"/>
                          <a:ea typeface="+mj-ea"/>
                          <a:cs typeface="+mn-cs"/>
                        </a:rPr>
                        <a:t>“工程批准”一栏有签署即可满足本要求，在顾客批准的材料清单上有此种材料也被视为满足要求</a:t>
                      </a:r>
                      <a:r>
                        <a:rPr lang="zh-CN" altLang="en-US" sz="1600" b="1" kern="0" dirty="0" smtClean="0">
                          <a:solidFill>
                            <a:srgbClr val="008000"/>
                          </a:solidFill>
                          <a:latin typeface="黑体" pitchFamily="49" charset="-122"/>
                          <a:ea typeface="黑体" pitchFamily="49" charset="-122"/>
                        </a:rPr>
                        <a:t>。</a:t>
                      </a:r>
                      <a:endParaRPr lang="zh-CN" altLang="zh-CN" sz="1600" b="1" kern="0" dirty="0" smtClean="0">
                        <a:solidFill>
                          <a:srgbClr val="008000"/>
                        </a:solidFill>
                        <a:latin typeface="黑体" pitchFamily="49" charset="-122"/>
                        <a:ea typeface="黑体" pitchFamily="49" charset="-122"/>
                      </a:endParaRPr>
                    </a:p>
                    <a:p>
                      <a:pPr marL="0" lvl="0" indent="-342900" fontAlgn="base">
                        <a:lnSpc>
                          <a:spcPts val="3000"/>
                        </a:lnSpc>
                        <a:spcAft>
                          <a:spcPct val="0"/>
                        </a:spcAft>
                        <a:buClr>
                          <a:srgbClr val="FF0000"/>
                        </a:buClr>
                        <a:defRPr/>
                      </a:pPr>
                      <a:endParaRPr lang="en-US" altLang="zh-CN" sz="1500" b="1" kern="1200" dirty="0" smtClean="0">
                        <a:solidFill>
                          <a:srgbClr val="FF0000"/>
                        </a:solidFill>
                        <a:latin typeface="+mj-ea"/>
                        <a:ea typeface="+mj-ea"/>
                        <a:cs typeface="+mn-cs"/>
                      </a:endParaRPr>
                    </a:p>
                    <a:p>
                      <a:pPr marL="0" lvl="0" indent="-342900" fontAlgn="base">
                        <a:lnSpc>
                          <a:spcPts val="3000"/>
                        </a:lnSpc>
                        <a:spcAft>
                          <a:spcPct val="0"/>
                        </a:spcAft>
                        <a:buClr>
                          <a:srgbClr val="FF0000"/>
                        </a:buClr>
                        <a:defRPr/>
                      </a:pPr>
                      <a:endParaRPr lang="en-US" altLang="zh-CN" sz="1500" b="1" kern="1200" dirty="0" smtClean="0">
                        <a:solidFill>
                          <a:srgbClr val="FF0000"/>
                        </a:solidFill>
                        <a:latin typeface="+mj-ea"/>
                        <a:ea typeface="+mj-ea"/>
                        <a:cs typeface="+mn-cs"/>
                      </a:endParaRPr>
                    </a:p>
                    <a:p>
                      <a:pPr marL="0" lvl="0" indent="-342900" fontAlgn="base">
                        <a:lnSpc>
                          <a:spcPts val="3000"/>
                        </a:lnSpc>
                        <a:spcAft>
                          <a:spcPct val="0"/>
                        </a:spcAft>
                        <a:buClr>
                          <a:srgbClr val="FF0000"/>
                        </a:buClr>
                        <a:defRPr/>
                      </a:pPr>
                      <a:r>
                        <a:rPr lang="zh-CN" altLang="en-US" sz="1500" b="1" kern="1200" dirty="0" smtClean="0">
                          <a:solidFill>
                            <a:srgbClr val="FF0000"/>
                          </a:solidFill>
                          <a:latin typeface="+mj-ea"/>
                          <a:ea typeface="+mj-ea"/>
                          <a:cs typeface="+mn-cs"/>
                        </a:rPr>
                        <a:t>       有产品设计职责的组织，必须按照顾客要求开发设计</a:t>
                      </a:r>
                      <a:r>
                        <a:rPr lang="en-US" altLang="zh-CN" sz="1500" b="1" kern="1200" dirty="0" smtClean="0">
                          <a:solidFill>
                            <a:srgbClr val="FF0000"/>
                          </a:solidFill>
                          <a:latin typeface="+mj-ea"/>
                          <a:ea typeface="+mj-ea"/>
                          <a:cs typeface="+mn-cs"/>
                        </a:rPr>
                        <a:t>FMEA</a:t>
                      </a:r>
                      <a:r>
                        <a:rPr lang="zh-CN" altLang="en-US" sz="1500" b="1" kern="1200" dirty="0" smtClean="0">
                          <a:solidFill>
                            <a:srgbClr val="FF0000"/>
                          </a:solidFill>
                          <a:latin typeface="+mj-ea"/>
                          <a:ea typeface="+mj-ea"/>
                          <a:cs typeface="+mn-cs"/>
                        </a:rPr>
                        <a:t>。</a:t>
                      </a:r>
                      <a:endParaRPr lang="en-US" altLang="zh-CN" sz="1500" b="1" kern="1200" dirty="0" smtClean="0">
                        <a:solidFill>
                          <a:srgbClr val="FF0000"/>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sp>
        <p:nvSpPr>
          <p:cNvPr id="5" name="矩形 4"/>
          <p:cNvSpPr/>
          <p:nvPr/>
        </p:nvSpPr>
        <p:spPr>
          <a:xfrm>
            <a:off x="323528" y="2361334"/>
            <a:ext cx="8496944" cy="352150"/>
          </a:xfrm>
          <a:prstGeom prst="rect">
            <a:avLst/>
          </a:prstGeom>
          <a:ln>
            <a:solidFill>
              <a:schemeClr val="accent1">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altLang="zh-CN" b="1" dirty="0" smtClean="0">
                <a:solidFill>
                  <a:schemeClr val="bg1"/>
                </a:solidFill>
              </a:rPr>
              <a:t>2. </a:t>
            </a:r>
            <a:r>
              <a:rPr lang="en-US" altLang="zh-CN" b="1" dirty="0" smtClean="0">
                <a:latin typeface="+mn-ea"/>
                <a:cs typeface="Times New Roman" panose="02020603050405020304" pitchFamily="18" charset="0"/>
              </a:rPr>
              <a:t>PPAP</a:t>
            </a:r>
            <a:r>
              <a:rPr lang="zh-CN" altLang="en-US" b="1" dirty="0" smtClean="0">
                <a:latin typeface="+mn-ea"/>
                <a:cs typeface="Times New Roman" panose="02020603050405020304" pitchFamily="18" charset="0"/>
              </a:rPr>
              <a:t>要求</a:t>
            </a:r>
            <a:r>
              <a:rPr lang="en-US" altLang="zh-CN" b="1" dirty="0" smtClean="0">
                <a:latin typeface="+mn-ea"/>
                <a:cs typeface="Times New Roman" panose="02020603050405020304" pitchFamily="18" charset="0"/>
              </a:rPr>
              <a:t>——2.3 </a:t>
            </a:r>
            <a:r>
              <a:rPr lang="zh-CN" altLang="en-US" b="1" dirty="0" smtClean="0">
                <a:latin typeface="+mn-ea"/>
                <a:cs typeface="Times New Roman" panose="02020603050405020304" pitchFamily="18" charset="0"/>
              </a:rPr>
              <a:t>顾客工程批准</a:t>
            </a:r>
            <a:endParaRPr lang="zh-CN" altLang="en-US" b="1" dirty="0" smtClean="0">
              <a:solidFill>
                <a:srgbClr val="FF0000"/>
              </a:solidFill>
              <a:latin typeface="黑体" pitchFamily="49" charset="-122"/>
              <a:ea typeface="黑体" pitchFamily="49" charset="-122"/>
            </a:endParaRPr>
          </a:p>
        </p:txBody>
      </p:sp>
      <p:sp>
        <p:nvSpPr>
          <p:cNvPr id="6" name="矩形 5"/>
          <p:cNvSpPr/>
          <p:nvPr/>
        </p:nvSpPr>
        <p:spPr>
          <a:xfrm>
            <a:off x="323528" y="4297660"/>
            <a:ext cx="8496944" cy="352150"/>
          </a:xfrm>
          <a:prstGeom prst="rect">
            <a:avLst/>
          </a:prstGeom>
          <a:ln>
            <a:solidFill>
              <a:schemeClr val="accent1">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altLang="zh-CN" b="1" dirty="0" smtClean="0">
                <a:solidFill>
                  <a:schemeClr val="bg1"/>
                </a:solidFill>
              </a:rPr>
              <a:t>2. </a:t>
            </a:r>
            <a:r>
              <a:rPr lang="en-US" altLang="zh-CN" b="1" dirty="0" smtClean="0">
                <a:latin typeface="+mn-ea"/>
                <a:cs typeface="Times New Roman" panose="02020603050405020304" pitchFamily="18" charset="0"/>
              </a:rPr>
              <a:t>PPAP</a:t>
            </a:r>
            <a:r>
              <a:rPr lang="zh-CN" altLang="en-US" b="1" dirty="0" smtClean="0">
                <a:latin typeface="+mn-ea"/>
                <a:cs typeface="Times New Roman" panose="02020603050405020304" pitchFamily="18" charset="0"/>
              </a:rPr>
              <a:t>要求</a:t>
            </a:r>
            <a:r>
              <a:rPr lang="en-US" altLang="zh-CN" b="1" dirty="0" smtClean="0">
                <a:latin typeface="+mn-ea"/>
                <a:cs typeface="Times New Roman" panose="02020603050405020304" pitchFamily="18" charset="0"/>
              </a:rPr>
              <a:t>——2.4 </a:t>
            </a:r>
            <a:r>
              <a:rPr lang="zh-CN" altLang="en-US" b="1" dirty="0" smtClean="0">
                <a:latin typeface="+mn-ea"/>
                <a:cs typeface="Times New Roman" panose="02020603050405020304" pitchFamily="18" charset="0"/>
              </a:rPr>
              <a:t>设计失效模式及后果分析</a:t>
            </a:r>
            <a:endParaRPr lang="zh-CN" altLang="en-US" b="1" dirty="0" smtClean="0">
              <a:solidFill>
                <a:srgbClr val="FF0000"/>
              </a:solidFill>
              <a:latin typeface="黑体" pitchFamily="49" charset="-122"/>
              <a:ea typeface="黑体" pitchFamily="49"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第二章    </a:t>
            </a:r>
            <a:r>
              <a:rPr lang="en-US" altLang="zh-CN" dirty="0" smtClean="0"/>
              <a:t>PPAP</a:t>
            </a:r>
            <a:r>
              <a:rPr lang="zh-CN" altLang="en-US" dirty="0" smtClean="0"/>
              <a:t>的过程要求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464496"/>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7250">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2. PPAP</a:t>
                      </a:r>
                      <a:r>
                        <a:rPr lang="zh-CN" altLang="en-US" sz="1800" b="1" dirty="0" smtClean="0">
                          <a:effectLst/>
                          <a:latin typeface="+mn-ea"/>
                          <a:ea typeface="+mn-ea"/>
                          <a:cs typeface="Times New Roman" panose="02020603050405020304" pitchFamily="18" charset="0"/>
                        </a:rPr>
                        <a:t>要求</a:t>
                      </a:r>
                      <a:r>
                        <a:rPr lang="en-US" altLang="zh-CN" sz="1800" b="1" dirty="0" smtClean="0">
                          <a:effectLst/>
                          <a:latin typeface="+mn-ea"/>
                          <a:ea typeface="+mn-ea"/>
                          <a:cs typeface="Times New Roman" panose="02020603050405020304" pitchFamily="18" charset="0"/>
                        </a:rPr>
                        <a:t>——2.3 </a:t>
                      </a:r>
                      <a:r>
                        <a:rPr lang="zh-CN" altLang="en-US" sz="1800" b="1" dirty="0" smtClean="0">
                          <a:effectLst/>
                          <a:latin typeface="+mn-ea"/>
                          <a:ea typeface="+mn-ea"/>
                          <a:cs typeface="Times New Roman" panose="02020603050405020304" pitchFamily="18" charset="0"/>
                        </a:rPr>
                        <a:t>顾客工程批准</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087246">
                <a:tc>
                  <a:txBody>
                    <a:bodyPr/>
                    <a:lstStyle/>
                    <a:p>
                      <a:pPr marL="0" marR="0" lvl="0" indent="-342900" algn="ctr" defTabSz="914400" rtl="0" eaLnBrk="1" fontAlgn="base" latinLnBrk="0" hangingPunct="1">
                        <a:lnSpc>
                          <a:spcPts val="3000"/>
                        </a:lnSpc>
                        <a:spcBef>
                          <a:spcPts val="0"/>
                        </a:spcBef>
                        <a:spcAft>
                          <a:spcPct val="0"/>
                        </a:spcAft>
                        <a:buClr>
                          <a:srgbClr val="FF0000"/>
                        </a:buClr>
                        <a:buSzTx/>
                        <a:buFontTx/>
                        <a:buNone/>
                        <a:tabLst/>
                        <a:defRPr/>
                      </a:pPr>
                      <a:r>
                        <a:rPr lang="zh-CN" altLang="en-US" sz="1600" b="1" kern="1200" noProof="0" dirty="0" smtClean="0">
                          <a:solidFill>
                            <a:srgbClr val="FF0000"/>
                          </a:solidFill>
                          <a:latin typeface="+mj-ea"/>
                          <a:ea typeface="+mj-ea"/>
                          <a:cs typeface="+mn-cs"/>
                        </a:rPr>
                        <a:t>附录：散装材料要求检查表</a:t>
                      </a:r>
                    </a:p>
                  </a:txBody>
                  <a:tcPr marL="68580" marR="68580" marT="0" marB="0"/>
                </a:tc>
                <a:extLst>
                  <a:ext uri="{0D108BD9-81ED-4DB2-BD59-A6C34878D82A}">
                    <a16:rowId xmlns:a16="http://schemas.microsoft.com/office/drawing/2014/main" xmlns="" val="1750595354"/>
                  </a:ext>
                </a:extLst>
              </a:tr>
            </a:tbl>
          </a:graphicData>
        </a:graphic>
      </p:graphicFrame>
      <p:graphicFrame>
        <p:nvGraphicFramePr>
          <p:cNvPr id="5" name="表格 4"/>
          <p:cNvGraphicFramePr>
            <a:graphicFrameLocks noGrp="1"/>
          </p:cNvGraphicFramePr>
          <p:nvPr/>
        </p:nvGraphicFramePr>
        <p:xfrm>
          <a:off x="611560" y="1633367"/>
          <a:ext cx="3995937" cy="3888421"/>
        </p:xfrm>
        <a:graphic>
          <a:graphicData uri="http://schemas.openxmlformats.org/drawingml/2006/table">
            <a:tbl>
              <a:tblPr/>
              <a:tblGrid>
                <a:gridCol w="1080120"/>
                <a:gridCol w="711161"/>
                <a:gridCol w="400504"/>
                <a:gridCol w="400504"/>
                <a:gridCol w="648071"/>
                <a:gridCol w="755577"/>
              </a:tblGrid>
              <a:tr h="203877">
                <a:tc rowSpan="2">
                  <a:txBody>
                    <a:bodyPr/>
                    <a:lstStyle/>
                    <a:p>
                      <a:pPr algn="ctr">
                        <a:lnSpc>
                          <a:spcPts val="1200"/>
                        </a:lnSpc>
                        <a:spcAft>
                          <a:spcPts val="0"/>
                        </a:spcAft>
                      </a:pPr>
                      <a:endParaRPr lang="zh-CN" sz="1100" kern="100" dirty="0">
                        <a:latin typeface="Calibri"/>
                        <a:ea typeface="宋体"/>
                        <a:cs typeface="Times New Roman"/>
                      </a:endParaRP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200"/>
                        </a:lnSpc>
                        <a:spcAft>
                          <a:spcPts val="0"/>
                        </a:spcAft>
                      </a:pPr>
                      <a:r>
                        <a:rPr lang="zh-CN" sz="900" b="1" kern="100" dirty="0">
                          <a:latin typeface="Calibri"/>
                          <a:ea typeface="宋体"/>
                          <a:cs typeface="Times New Roman"/>
                        </a:rPr>
                        <a:t>要求</a:t>
                      </a:r>
                      <a:r>
                        <a:rPr lang="en-US" sz="900" b="1" kern="100" dirty="0">
                          <a:latin typeface="Calibri"/>
                          <a:ea typeface="宋体"/>
                          <a:cs typeface="Times New Roman"/>
                        </a:rPr>
                        <a:t>/</a:t>
                      </a:r>
                      <a:r>
                        <a:rPr lang="zh-CN" sz="900" b="1" kern="100" dirty="0">
                          <a:latin typeface="Calibri"/>
                          <a:ea typeface="宋体"/>
                          <a:cs typeface="Times New Roman"/>
                        </a:rPr>
                        <a:t>目标日期</a:t>
                      </a:r>
                      <a:endParaRPr lang="zh-CN" sz="900" kern="100" dirty="0">
                        <a:latin typeface="Calibri"/>
                        <a:ea typeface="宋体"/>
                        <a:cs typeface="Times New Roman"/>
                      </a:endParaRP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200"/>
                        </a:lnSpc>
                        <a:spcAft>
                          <a:spcPts val="0"/>
                        </a:spcAft>
                      </a:pPr>
                      <a:r>
                        <a:rPr lang="zh-CN" sz="900" b="1" kern="100" dirty="0">
                          <a:latin typeface="Calibri"/>
                          <a:ea typeface="宋体"/>
                          <a:cs typeface="Times New Roman"/>
                        </a:rPr>
                        <a:t>主要的责任</a:t>
                      </a:r>
                      <a:endParaRPr lang="zh-CN" sz="900" kern="100" dirty="0">
                        <a:latin typeface="Calibri"/>
                        <a:ea typeface="宋体"/>
                        <a:cs typeface="Times New Roman"/>
                      </a:endParaRP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rowSpan="2">
                  <a:txBody>
                    <a:bodyPr/>
                    <a:lstStyle/>
                    <a:p>
                      <a:pPr algn="ctr">
                        <a:lnSpc>
                          <a:spcPts val="1200"/>
                        </a:lnSpc>
                        <a:spcAft>
                          <a:spcPts val="0"/>
                        </a:spcAft>
                      </a:pPr>
                      <a:r>
                        <a:rPr lang="zh-CN" sz="900" b="1" kern="100" dirty="0">
                          <a:latin typeface="Calibri"/>
                          <a:ea typeface="宋体"/>
                          <a:cs typeface="Times New Roman"/>
                        </a:rPr>
                        <a:t>评价</a:t>
                      </a:r>
                      <a:r>
                        <a:rPr lang="en-US" sz="900" b="1" kern="100" dirty="0">
                          <a:latin typeface="Calibri"/>
                          <a:ea typeface="宋体"/>
                          <a:cs typeface="Times New Roman"/>
                        </a:rPr>
                        <a:t>/</a:t>
                      </a:r>
                      <a:r>
                        <a:rPr lang="zh-CN" sz="900" b="1" kern="100" dirty="0">
                          <a:latin typeface="Calibri"/>
                          <a:ea typeface="宋体"/>
                          <a:cs typeface="Times New Roman"/>
                        </a:rPr>
                        <a:t>条件</a:t>
                      </a:r>
                      <a:endParaRPr lang="zh-CN" sz="900" kern="100" dirty="0">
                        <a:latin typeface="Calibri"/>
                        <a:ea typeface="宋体"/>
                        <a:cs typeface="Times New Roman"/>
                      </a:endParaRP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200"/>
                        </a:lnSpc>
                        <a:spcAft>
                          <a:spcPts val="0"/>
                        </a:spcAft>
                      </a:pPr>
                      <a:r>
                        <a:rPr lang="zh-CN" sz="900" b="1" kern="100" dirty="0">
                          <a:latin typeface="Calibri"/>
                          <a:ea typeface="宋体"/>
                          <a:cs typeface="Times New Roman"/>
                        </a:rPr>
                        <a:t>批准人</a:t>
                      </a:r>
                      <a:r>
                        <a:rPr lang="en-US" sz="900" b="1" kern="100" dirty="0">
                          <a:latin typeface="Calibri"/>
                          <a:ea typeface="宋体"/>
                          <a:cs typeface="Times New Roman"/>
                        </a:rPr>
                        <a:t>/</a:t>
                      </a:r>
                      <a:r>
                        <a:rPr lang="zh-CN" sz="900" b="1" kern="100" dirty="0">
                          <a:latin typeface="Calibri"/>
                          <a:ea typeface="宋体"/>
                          <a:cs typeface="Times New Roman"/>
                        </a:rPr>
                        <a:t>日期</a:t>
                      </a:r>
                      <a:endParaRPr lang="zh-CN" sz="900" kern="100" dirty="0">
                        <a:latin typeface="Calibri"/>
                        <a:ea typeface="宋体"/>
                        <a:cs typeface="Times New Roman"/>
                      </a:endParaRP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3877">
                <a:tc vMerge="1">
                  <a:txBody>
                    <a:bodyPr/>
                    <a:lstStyle/>
                    <a:p>
                      <a:endParaRPr lang="zh-CN" altLang="en-US"/>
                    </a:p>
                  </a:txBody>
                  <a:tcPr/>
                </a:tc>
                <a:tc vMerge="1">
                  <a:txBody>
                    <a:bodyPr/>
                    <a:lstStyle/>
                    <a:p>
                      <a:endParaRPr lang="zh-CN" altLang="en-US"/>
                    </a:p>
                  </a:txBody>
                  <a:tcPr/>
                </a:tc>
                <a:tc>
                  <a:txBody>
                    <a:bodyPr/>
                    <a:lstStyle/>
                    <a:p>
                      <a:pPr algn="ctr">
                        <a:lnSpc>
                          <a:spcPts val="1200"/>
                        </a:lnSpc>
                        <a:spcAft>
                          <a:spcPts val="0"/>
                        </a:spcAft>
                      </a:pPr>
                      <a:r>
                        <a:rPr lang="zh-CN" sz="900" b="1" kern="100" dirty="0">
                          <a:latin typeface="Calibri"/>
                          <a:ea typeface="宋体"/>
                          <a:cs typeface="Times New Roman"/>
                        </a:rPr>
                        <a:t>顾客</a:t>
                      </a:r>
                      <a:endParaRPr lang="zh-CN" sz="900" kern="100" dirty="0">
                        <a:latin typeface="Calibri"/>
                        <a:ea typeface="宋体"/>
                        <a:cs typeface="Times New Roman"/>
                      </a:endParaRP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pPr>
                      <a:r>
                        <a:rPr lang="zh-CN" sz="900" b="1" kern="100" dirty="0">
                          <a:latin typeface="Calibri"/>
                          <a:ea typeface="宋体"/>
                          <a:cs typeface="Times New Roman"/>
                        </a:rPr>
                        <a:t>组织</a:t>
                      </a:r>
                      <a:endParaRPr lang="zh-CN" sz="900" kern="100" dirty="0">
                        <a:latin typeface="Calibri"/>
                        <a:ea typeface="宋体"/>
                        <a:cs typeface="Times New Roman"/>
                      </a:endParaRP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CN" altLang="en-US"/>
                    </a:p>
                  </a:txBody>
                  <a:tcPr/>
                </a:tc>
                <a:tc vMerge="1">
                  <a:txBody>
                    <a:bodyPr/>
                    <a:lstStyle/>
                    <a:p>
                      <a:endParaRPr lang="zh-CN" altLang="en-US"/>
                    </a:p>
                  </a:txBody>
                  <a:tcPr/>
                </a:tc>
              </a:tr>
              <a:tr h="183193">
                <a:tc gridSpan="6">
                  <a:txBody>
                    <a:bodyPr/>
                    <a:lstStyle/>
                    <a:p>
                      <a:pPr algn="l">
                        <a:lnSpc>
                          <a:spcPts val="1200"/>
                        </a:lnSpc>
                        <a:spcAft>
                          <a:spcPts val="0"/>
                        </a:spcAft>
                      </a:pPr>
                      <a:r>
                        <a:rPr lang="zh-CN" sz="1000" b="1" kern="100" dirty="0">
                          <a:latin typeface="Calibri"/>
                          <a:ea typeface="宋体"/>
                          <a:cs typeface="Times New Roman"/>
                        </a:rPr>
                        <a:t>产品设计和开发的验证</a:t>
                      </a:r>
                      <a:endParaRPr lang="zh-CN" sz="1000" kern="100" dirty="0">
                        <a:latin typeface="Calibri"/>
                        <a:ea typeface="宋体"/>
                        <a:cs typeface="Times New Roman"/>
                      </a:endParaRP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183193">
                <a:tc>
                  <a:txBody>
                    <a:bodyPr/>
                    <a:lstStyle/>
                    <a:p>
                      <a:pPr algn="l">
                        <a:lnSpc>
                          <a:spcPts val="1300"/>
                        </a:lnSpc>
                        <a:spcAft>
                          <a:spcPts val="0"/>
                        </a:spcAft>
                      </a:pPr>
                      <a:r>
                        <a:rPr lang="zh-CN" sz="1000" kern="100" dirty="0">
                          <a:latin typeface="黑体" pitchFamily="49" charset="-122"/>
                          <a:ea typeface="黑体" pitchFamily="49" charset="-122"/>
                          <a:cs typeface="Times New Roman"/>
                        </a:rPr>
                        <a:t>设计矩阵表</a:t>
                      </a: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193">
                <a:tc>
                  <a:txBody>
                    <a:bodyPr/>
                    <a:lstStyle/>
                    <a:p>
                      <a:pPr algn="l">
                        <a:lnSpc>
                          <a:spcPts val="1300"/>
                        </a:lnSpc>
                        <a:spcAft>
                          <a:spcPts val="0"/>
                        </a:spcAft>
                      </a:pPr>
                      <a:r>
                        <a:rPr lang="zh-CN" sz="1000" kern="100" dirty="0">
                          <a:latin typeface="黑体" pitchFamily="49" charset="-122"/>
                          <a:ea typeface="黑体" pitchFamily="49" charset="-122"/>
                          <a:cs typeface="Times New Roman"/>
                        </a:rPr>
                        <a:t>设计</a:t>
                      </a:r>
                      <a:r>
                        <a:rPr lang="en-US" sz="1000" kern="100" dirty="0">
                          <a:latin typeface="黑体" pitchFamily="49" charset="-122"/>
                          <a:ea typeface="黑体" pitchFamily="49" charset="-122"/>
                          <a:cs typeface="Times New Roman"/>
                        </a:rPr>
                        <a:t>FMEA</a:t>
                      </a:r>
                      <a:endParaRPr lang="zh-CN" sz="1000" kern="100" dirty="0">
                        <a:latin typeface="黑体" pitchFamily="49" charset="-122"/>
                        <a:ea typeface="黑体" pitchFamily="49" charset="-122"/>
                        <a:cs typeface="Times New Roman"/>
                      </a:endParaRP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193">
                <a:tc>
                  <a:txBody>
                    <a:bodyPr/>
                    <a:lstStyle/>
                    <a:p>
                      <a:pPr algn="l">
                        <a:lnSpc>
                          <a:spcPts val="1300"/>
                        </a:lnSpc>
                        <a:spcAft>
                          <a:spcPts val="0"/>
                        </a:spcAft>
                      </a:pPr>
                      <a:r>
                        <a:rPr lang="zh-CN" sz="1000" kern="100" dirty="0">
                          <a:latin typeface="黑体" pitchFamily="49" charset="-122"/>
                          <a:ea typeface="黑体" pitchFamily="49" charset="-122"/>
                          <a:cs typeface="Times New Roman"/>
                        </a:rPr>
                        <a:t>产品特殊特性</a:t>
                      </a: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193">
                <a:tc>
                  <a:txBody>
                    <a:bodyPr/>
                    <a:lstStyle/>
                    <a:p>
                      <a:pPr algn="l">
                        <a:lnSpc>
                          <a:spcPts val="1300"/>
                        </a:lnSpc>
                        <a:spcAft>
                          <a:spcPts val="0"/>
                        </a:spcAft>
                      </a:pPr>
                      <a:r>
                        <a:rPr lang="zh-CN" sz="1000" kern="100" dirty="0">
                          <a:latin typeface="黑体" pitchFamily="49" charset="-122"/>
                          <a:ea typeface="黑体" pitchFamily="49" charset="-122"/>
                          <a:cs typeface="Times New Roman"/>
                        </a:rPr>
                        <a:t>设计记录</a:t>
                      </a: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193">
                <a:tc>
                  <a:txBody>
                    <a:bodyPr/>
                    <a:lstStyle/>
                    <a:p>
                      <a:pPr algn="l">
                        <a:lnSpc>
                          <a:spcPts val="1300"/>
                        </a:lnSpc>
                        <a:spcAft>
                          <a:spcPts val="0"/>
                        </a:spcAft>
                      </a:pPr>
                      <a:r>
                        <a:rPr lang="zh-CN" sz="1000" kern="100" dirty="0">
                          <a:latin typeface="黑体" pitchFamily="49" charset="-122"/>
                          <a:ea typeface="黑体" pitchFamily="49" charset="-122"/>
                          <a:cs typeface="Times New Roman"/>
                        </a:rPr>
                        <a:t>样件控制计划</a:t>
                      </a: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193">
                <a:tc>
                  <a:txBody>
                    <a:bodyPr/>
                    <a:lstStyle/>
                    <a:p>
                      <a:pPr algn="l">
                        <a:lnSpc>
                          <a:spcPts val="1300"/>
                        </a:lnSpc>
                        <a:spcAft>
                          <a:spcPts val="0"/>
                        </a:spcAft>
                      </a:pPr>
                      <a:r>
                        <a:rPr lang="zh-CN" sz="1000" kern="100" dirty="0">
                          <a:latin typeface="黑体" pitchFamily="49" charset="-122"/>
                          <a:ea typeface="黑体" pitchFamily="49" charset="-122"/>
                          <a:cs typeface="Times New Roman"/>
                        </a:rPr>
                        <a:t>外观批准报告</a:t>
                      </a: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193">
                <a:tc>
                  <a:txBody>
                    <a:bodyPr/>
                    <a:lstStyle/>
                    <a:p>
                      <a:pPr algn="l">
                        <a:lnSpc>
                          <a:spcPts val="1300"/>
                        </a:lnSpc>
                        <a:spcAft>
                          <a:spcPts val="0"/>
                        </a:spcAft>
                      </a:pPr>
                      <a:r>
                        <a:rPr lang="zh-CN" sz="1000" kern="100" dirty="0">
                          <a:latin typeface="黑体" pitchFamily="49" charset="-122"/>
                          <a:ea typeface="黑体" pitchFamily="49" charset="-122"/>
                          <a:cs typeface="Times New Roman"/>
                        </a:rPr>
                        <a:t>标准样品</a:t>
                      </a: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193">
                <a:tc>
                  <a:txBody>
                    <a:bodyPr/>
                    <a:lstStyle/>
                    <a:p>
                      <a:pPr algn="l">
                        <a:lnSpc>
                          <a:spcPts val="1300"/>
                        </a:lnSpc>
                        <a:spcAft>
                          <a:spcPts val="0"/>
                        </a:spcAft>
                      </a:pPr>
                      <a:r>
                        <a:rPr lang="zh-CN" sz="1000" kern="100" dirty="0">
                          <a:latin typeface="黑体" pitchFamily="49" charset="-122"/>
                          <a:ea typeface="黑体" pitchFamily="49" charset="-122"/>
                          <a:cs typeface="Times New Roman"/>
                        </a:rPr>
                        <a:t>试验结果</a:t>
                      </a: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193">
                <a:tc>
                  <a:txBody>
                    <a:bodyPr/>
                    <a:lstStyle/>
                    <a:p>
                      <a:pPr algn="l">
                        <a:lnSpc>
                          <a:spcPts val="1300"/>
                        </a:lnSpc>
                        <a:spcAft>
                          <a:spcPts val="0"/>
                        </a:spcAft>
                      </a:pPr>
                      <a:r>
                        <a:rPr lang="zh-CN" sz="1000" kern="100" dirty="0">
                          <a:latin typeface="黑体" pitchFamily="49" charset="-122"/>
                          <a:ea typeface="黑体" pitchFamily="49" charset="-122"/>
                          <a:cs typeface="Times New Roman"/>
                        </a:rPr>
                        <a:t>尺寸结果</a:t>
                      </a: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193">
                <a:tc>
                  <a:txBody>
                    <a:bodyPr/>
                    <a:lstStyle/>
                    <a:p>
                      <a:pPr algn="l">
                        <a:lnSpc>
                          <a:spcPts val="1300"/>
                        </a:lnSpc>
                        <a:spcAft>
                          <a:spcPts val="0"/>
                        </a:spcAft>
                      </a:pPr>
                      <a:r>
                        <a:rPr lang="zh-CN" sz="1000" kern="100" dirty="0">
                          <a:latin typeface="黑体" pitchFamily="49" charset="-122"/>
                          <a:ea typeface="黑体" pitchFamily="49" charset="-122"/>
                          <a:cs typeface="Times New Roman"/>
                        </a:rPr>
                        <a:t>检验辅具</a:t>
                      </a: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193">
                <a:tc>
                  <a:txBody>
                    <a:bodyPr/>
                    <a:lstStyle/>
                    <a:p>
                      <a:pPr algn="l">
                        <a:lnSpc>
                          <a:spcPts val="1300"/>
                        </a:lnSpc>
                        <a:spcAft>
                          <a:spcPts val="0"/>
                        </a:spcAft>
                      </a:pPr>
                      <a:r>
                        <a:rPr lang="zh-CN" sz="1000" kern="100" dirty="0">
                          <a:latin typeface="黑体" pitchFamily="49" charset="-122"/>
                          <a:ea typeface="黑体" pitchFamily="49" charset="-122"/>
                          <a:cs typeface="Times New Roman"/>
                        </a:rPr>
                        <a:t>工程批准</a:t>
                      </a: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alpha val="50196"/>
                      </a:srgbClr>
                    </a:solidFill>
                  </a:tcPr>
                </a:tc>
                <a:tc>
                  <a:txBody>
                    <a:bodyPr/>
                    <a:lstStyle/>
                    <a:p>
                      <a:pPr>
                        <a:lnSpc>
                          <a:spcPts val="1300"/>
                        </a:lnSpc>
                      </a:pPr>
                      <a:endParaRPr lang="zh-CN" altLang="en-US"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alpha val="50196"/>
                      </a:srgbClr>
                    </a:solidFill>
                  </a:tcPr>
                </a:tc>
                <a:tc>
                  <a:txBody>
                    <a:bodyPr/>
                    <a:lstStyle/>
                    <a:p>
                      <a:pPr>
                        <a:lnSpc>
                          <a:spcPts val="1300"/>
                        </a:lnSpc>
                      </a:pPr>
                      <a:endParaRPr lang="zh-CN" altLang="en-US" sz="1000"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alpha val="50196"/>
                      </a:srgbClr>
                    </a:solidFill>
                  </a:tcPr>
                </a:tc>
                <a:tc>
                  <a:txBody>
                    <a:bodyPr/>
                    <a:lstStyle/>
                    <a:p>
                      <a:pPr>
                        <a:lnSpc>
                          <a:spcPts val="1300"/>
                        </a:lnSpc>
                      </a:pPr>
                      <a:endParaRPr lang="zh-CN" altLang="en-US" sz="1000"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alpha val="50196"/>
                      </a:srgbClr>
                    </a:solidFill>
                  </a:tcPr>
                </a:tc>
                <a:tc>
                  <a:txBody>
                    <a:bodyPr/>
                    <a:lstStyle/>
                    <a:p>
                      <a:pPr>
                        <a:lnSpc>
                          <a:spcPts val="1300"/>
                        </a:lnSpc>
                      </a:pPr>
                      <a:endParaRPr lang="zh-CN" altLang="en-US"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alpha val="50196"/>
                      </a:srgbClr>
                    </a:solidFill>
                  </a:tcPr>
                </a:tc>
                <a:tc>
                  <a:txBody>
                    <a:bodyPr/>
                    <a:lstStyle/>
                    <a:p>
                      <a:pPr>
                        <a:lnSpc>
                          <a:spcPts val="1300"/>
                        </a:lnSpc>
                      </a:pPr>
                      <a:endParaRPr lang="zh-CN" altLang="en-US"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alpha val="50196"/>
                      </a:srgbClr>
                    </a:solidFill>
                  </a:tcPr>
                </a:tc>
              </a:tr>
              <a:tr h="183193">
                <a:tc gridSpan="6">
                  <a:txBody>
                    <a:bodyPr/>
                    <a:lstStyle/>
                    <a:p>
                      <a:pPr algn="l">
                        <a:lnSpc>
                          <a:spcPts val="1200"/>
                        </a:lnSpc>
                        <a:spcAft>
                          <a:spcPts val="0"/>
                        </a:spcAft>
                      </a:pPr>
                      <a:r>
                        <a:rPr lang="zh-CN" sz="1000" b="1" kern="100" dirty="0">
                          <a:latin typeface="Calibri"/>
                          <a:ea typeface="宋体"/>
                          <a:cs typeface="Times New Roman"/>
                        </a:rPr>
                        <a:t>过程设计和开发的验证</a:t>
                      </a:r>
                      <a:endParaRPr lang="zh-CN" sz="1000" kern="100" dirty="0">
                        <a:latin typeface="Calibri"/>
                        <a:ea typeface="宋体"/>
                        <a:cs typeface="Times New Roman"/>
                      </a:endParaRP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183193">
                <a:tc>
                  <a:txBody>
                    <a:bodyPr/>
                    <a:lstStyle/>
                    <a:p>
                      <a:pPr algn="l">
                        <a:lnSpc>
                          <a:spcPts val="1300"/>
                        </a:lnSpc>
                        <a:spcAft>
                          <a:spcPts val="0"/>
                        </a:spcAft>
                      </a:pPr>
                      <a:r>
                        <a:rPr lang="zh-CN" sz="1000" kern="100" dirty="0">
                          <a:latin typeface="黑体" pitchFamily="49" charset="-122"/>
                          <a:ea typeface="黑体" pitchFamily="49" charset="-122"/>
                          <a:cs typeface="Times New Roman"/>
                        </a:rPr>
                        <a:t>过程流程图</a:t>
                      </a: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193">
                <a:tc>
                  <a:txBody>
                    <a:bodyPr/>
                    <a:lstStyle/>
                    <a:p>
                      <a:pPr algn="l">
                        <a:lnSpc>
                          <a:spcPts val="1300"/>
                        </a:lnSpc>
                        <a:spcAft>
                          <a:spcPts val="0"/>
                        </a:spcAft>
                      </a:pPr>
                      <a:r>
                        <a:rPr lang="zh-CN" sz="1000" kern="100" dirty="0">
                          <a:latin typeface="黑体" pitchFamily="49" charset="-122"/>
                          <a:ea typeface="黑体" pitchFamily="49" charset="-122"/>
                          <a:cs typeface="Times New Roman"/>
                        </a:rPr>
                        <a:t>过程</a:t>
                      </a:r>
                      <a:r>
                        <a:rPr lang="en-US" sz="1000" kern="100" dirty="0">
                          <a:latin typeface="黑体" pitchFamily="49" charset="-122"/>
                          <a:ea typeface="黑体" pitchFamily="49" charset="-122"/>
                          <a:cs typeface="Times New Roman"/>
                        </a:rPr>
                        <a:t>FMEA</a:t>
                      </a:r>
                      <a:endParaRPr lang="zh-CN" sz="1000" kern="100" dirty="0">
                        <a:latin typeface="黑体" pitchFamily="49" charset="-122"/>
                        <a:ea typeface="黑体" pitchFamily="49" charset="-122"/>
                        <a:cs typeface="Times New Roman"/>
                      </a:endParaRP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193">
                <a:tc>
                  <a:txBody>
                    <a:bodyPr/>
                    <a:lstStyle/>
                    <a:p>
                      <a:pPr algn="l">
                        <a:lnSpc>
                          <a:spcPts val="1300"/>
                        </a:lnSpc>
                        <a:spcAft>
                          <a:spcPts val="0"/>
                        </a:spcAft>
                      </a:pPr>
                      <a:r>
                        <a:rPr lang="zh-CN" sz="1000" kern="100" dirty="0">
                          <a:latin typeface="黑体" pitchFamily="49" charset="-122"/>
                          <a:ea typeface="黑体" pitchFamily="49" charset="-122"/>
                          <a:cs typeface="Times New Roman"/>
                        </a:rPr>
                        <a:t>过程特殊特性</a:t>
                      </a: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193">
                <a:tc>
                  <a:txBody>
                    <a:bodyPr/>
                    <a:lstStyle/>
                    <a:p>
                      <a:pPr algn="l">
                        <a:lnSpc>
                          <a:spcPts val="1300"/>
                        </a:lnSpc>
                        <a:spcAft>
                          <a:spcPts val="0"/>
                        </a:spcAft>
                      </a:pPr>
                      <a:r>
                        <a:rPr lang="zh-CN" sz="1000" kern="100" dirty="0">
                          <a:latin typeface="黑体" pitchFamily="49" charset="-122"/>
                          <a:ea typeface="黑体" pitchFamily="49" charset="-122"/>
                          <a:cs typeface="Times New Roman"/>
                        </a:rPr>
                        <a:t>试生产控制计划</a:t>
                      </a: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sz="1000"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193">
                <a:tc>
                  <a:txBody>
                    <a:bodyPr/>
                    <a:lstStyle/>
                    <a:p>
                      <a:pPr algn="l">
                        <a:lnSpc>
                          <a:spcPts val="1300"/>
                        </a:lnSpc>
                        <a:spcAft>
                          <a:spcPts val="0"/>
                        </a:spcAft>
                      </a:pPr>
                      <a:r>
                        <a:rPr lang="zh-CN" sz="1000" kern="100" dirty="0">
                          <a:latin typeface="黑体" pitchFamily="49" charset="-122"/>
                          <a:ea typeface="黑体" pitchFamily="49" charset="-122"/>
                          <a:cs typeface="Times New Roman"/>
                        </a:rPr>
                        <a:t>测量系统研究</a:t>
                      </a: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193">
                <a:tc>
                  <a:txBody>
                    <a:bodyPr/>
                    <a:lstStyle/>
                    <a:p>
                      <a:pPr algn="l">
                        <a:lnSpc>
                          <a:spcPts val="1300"/>
                        </a:lnSpc>
                        <a:spcAft>
                          <a:spcPts val="0"/>
                        </a:spcAft>
                      </a:pPr>
                      <a:r>
                        <a:rPr lang="zh-CN" sz="1000" kern="100" dirty="0">
                          <a:latin typeface="黑体" pitchFamily="49" charset="-122"/>
                          <a:ea typeface="黑体" pitchFamily="49" charset="-122"/>
                          <a:cs typeface="Times New Roman"/>
                        </a:rPr>
                        <a:t>临时批准</a:t>
                      </a: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6" name="表格 5"/>
          <p:cNvGraphicFramePr>
            <a:graphicFrameLocks noGrp="1"/>
          </p:cNvGraphicFramePr>
          <p:nvPr/>
        </p:nvGraphicFramePr>
        <p:xfrm>
          <a:off x="4644008" y="1633364"/>
          <a:ext cx="3960440" cy="449474"/>
        </p:xfrm>
        <a:graphic>
          <a:graphicData uri="http://schemas.openxmlformats.org/drawingml/2006/table">
            <a:tbl>
              <a:tblPr/>
              <a:tblGrid>
                <a:gridCol w="1080120"/>
                <a:gridCol w="695249"/>
                <a:gridCol w="408460"/>
                <a:gridCol w="408460"/>
                <a:gridCol w="617032"/>
                <a:gridCol w="751119"/>
              </a:tblGrid>
              <a:tr h="224737">
                <a:tc rowSpan="2">
                  <a:txBody>
                    <a:bodyPr/>
                    <a:lstStyle/>
                    <a:p>
                      <a:pPr algn="ctr">
                        <a:lnSpc>
                          <a:spcPts val="1200"/>
                        </a:lnSpc>
                        <a:spcAft>
                          <a:spcPts val="0"/>
                        </a:spcAft>
                      </a:pPr>
                      <a:endParaRPr lang="zh-CN" sz="1100" kern="100" dirty="0">
                        <a:latin typeface="Calibri"/>
                        <a:ea typeface="宋体"/>
                        <a:cs typeface="Times New Roman"/>
                      </a:endParaRP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200"/>
                        </a:lnSpc>
                        <a:spcAft>
                          <a:spcPts val="0"/>
                        </a:spcAft>
                      </a:pPr>
                      <a:r>
                        <a:rPr lang="zh-CN" sz="900" b="1" kern="100" dirty="0">
                          <a:latin typeface="Calibri"/>
                          <a:ea typeface="宋体"/>
                          <a:cs typeface="Times New Roman"/>
                        </a:rPr>
                        <a:t>要求</a:t>
                      </a:r>
                      <a:r>
                        <a:rPr lang="en-US" sz="900" b="1" kern="100" dirty="0">
                          <a:latin typeface="Calibri"/>
                          <a:ea typeface="宋体"/>
                          <a:cs typeface="Times New Roman"/>
                        </a:rPr>
                        <a:t>/</a:t>
                      </a:r>
                      <a:r>
                        <a:rPr lang="zh-CN" sz="900" b="1" kern="100" dirty="0">
                          <a:latin typeface="Calibri"/>
                          <a:ea typeface="宋体"/>
                          <a:cs typeface="Times New Roman"/>
                        </a:rPr>
                        <a:t>目标日期</a:t>
                      </a:r>
                      <a:endParaRPr lang="zh-CN" sz="900" kern="100" dirty="0">
                        <a:latin typeface="Calibri"/>
                        <a:ea typeface="宋体"/>
                        <a:cs typeface="Times New Roman"/>
                      </a:endParaRP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200"/>
                        </a:lnSpc>
                        <a:spcAft>
                          <a:spcPts val="0"/>
                        </a:spcAft>
                      </a:pPr>
                      <a:r>
                        <a:rPr lang="zh-CN" sz="900" b="1" kern="100" dirty="0">
                          <a:latin typeface="Calibri"/>
                          <a:ea typeface="宋体"/>
                          <a:cs typeface="Times New Roman"/>
                        </a:rPr>
                        <a:t>主要的责任</a:t>
                      </a:r>
                      <a:endParaRPr lang="zh-CN" sz="900" kern="100" dirty="0">
                        <a:latin typeface="Calibri"/>
                        <a:ea typeface="宋体"/>
                        <a:cs typeface="Times New Roman"/>
                      </a:endParaRP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rowSpan="2">
                  <a:txBody>
                    <a:bodyPr/>
                    <a:lstStyle/>
                    <a:p>
                      <a:pPr algn="ctr">
                        <a:lnSpc>
                          <a:spcPts val="1200"/>
                        </a:lnSpc>
                        <a:spcAft>
                          <a:spcPts val="0"/>
                        </a:spcAft>
                      </a:pPr>
                      <a:r>
                        <a:rPr lang="zh-CN" sz="900" b="1" kern="100" dirty="0">
                          <a:latin typeface="Calibri"/>
                          <a:ea typeface="宋体"/>
                          <a:cs typeface="Times New Roman"/>
                        </a:rPr>
                        <a:t>评价</a:t>
                      </a:r>
                      <a:r>
                        <a:rPr lang="en-US" sz="900" b="1" kern="100" dirty="0">
                          <a:latin typeface="Calibri"/>
                          <a:ea typeface="宋体"/>
                          <a:cs typeface="Times New Roman"/>
                        </a:rPr>
                        <a:t>/</a:t>
                      </a:r>
                      <a:r>
                        <a:rPr lang="zh-CN" sz="900" b="1" kern="100" dirty="0">
                          <a:latin typeface="Calibri"/>
                          <a:ea typeface="宋体"/>
                          <a:cs typeface="Times New Roman"/>
                        </a:rPr>
                        <a:t>条件</a:t>
                      </a:r>
                      <a:endParaRPr lang="zh-CN" sz="900" kern="100" dirty="0">
                        <a:latin typeface="Calibri"/>
                        <a:ea typeface="宋体"/>
                        <a:cs typeface="Times New Roman"/>
                      </a:endParaRP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200"/>
                        </a:lnSpc>
                        <a:spcAft>
                          <a:spcPts val="0"/>
                        </a:spcAft>
                      </a:pPr>
                      <a:r>
                        <a:rPr lang="zh-CN" sz="900" b="1" kern="100" dirty="0">
                          <a:latin typeface="Calibri"/>
                          <a:ea typeface="宋体"/>
                          <a:cs typeface="Times New Roman"/>
                        </a:rPr>
                        <a:t>批准人</a:t>
                      </a:r>
                      <a:r>
                        <a:rPr lang="en-US" sz="900" b="1" kern="100" dirty="0">
                          <a:latin typeface="Calibri"/>
                          <a:ea typeface="宋体"/>
                          <a:cs typeface="Times New Roman"/>
                        </a:rPr>
                        <a:t>/</a:t>
                      </a:r>
                      <a:r>
                        <a:rPr lang="zh-CN" sz="900" b="1" kern="100" dirty="0">
                          <a:latin typeface="Calibri"/>
                          <a:ea typeface="宋体"/>
                          <a:cs typeface="Times New Roman"/>
                        </a:rPr>
                        <a:t>日期</a:t>
                      </a:r>
                      <a:endParaRPr lang="zh-CN" sz="900" kern="100" dirty="0">
                        <a:latin typeface="Calibri"/>
                        <a:ea typeface="宋体"/>
                        <a:cs typeface="Times New Roman"/>
                      </a:endParaRP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4737">
                <a:tc vMerge="1">
                  <a:txBody>
                    <a:bodyPr/>
                    <a:lstStyle/>
                    <a:p>
                      <a:endParaRPr lang="zh-CN" altLang="en-US"/>
                    </a:p>
                  </a:txBody>
                  <a:tcPr/>
                </a:tc>
                <a:tc vMerge="1">
                  <a:txBody>
                    <a:bodyPr/>
                    <a:lstStyle/>
                    <a:p>
                      <a:endParaRPr lang="zh-CN" altLang="en-US"/>
                    </a:p>
                  </a:txBody>
                  <a:tcPr/>
                </a:tc>
                <a:tc>
                  <a:txBody>
                    <a:bodyPr/>
                    <a:lstStyle/>
                    <a:p>
                      <a:pPr algn="ctr">
                        <a:lnSpc>
                          <a:spcPts val="1200"/>
                        </a:lnSpc>
                        <a:spcAft>
                          <a:spcPts val="0"/>
                        </a:spcAft>
                      </a:pPr>
                      <a:r>
                        <a:rPr lang="zh-CN" sz="900" b="1" kern="100" dirty="0">
                          <a:latin typeface="Calibri"/>
                          <a:ea typeface="宋体"/>
                          <a:cs typeface="Times New Roman"/>
                        </a:rPr>
                        <a:t>顾客</a:t>
                      </a:r>
                      <a:endParaRPr lang="zh-CN" sz="900" kern="100" dirty="0">
                        <a:latin typeface="Calibri"/>
                        <a:ea typeface="宋体"/>
                        <a:cs typeface="Times New Roman"/>
                      </a:endParaRP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pPr>
                      <a:r>
                        <a:rPr lang="zh-CN" sz="900" b="1" kern="100" dirty="0">
                          <a:latin typeface="Calibri"/>
                          <a:ea typeface="宋体"/>
                          <a:cs typeface="Times New Roman"/>
                        </a:rPr>
                        <a:t>组织</a:t>
                      </a:r>
                      <a:endParaRPr lang="zh-CN" sz="900" kern="100" dirty="0">
                        <a:latin typeface="Calibri"/>
                        <a:ea typeface="宋体"/>
                        <a:cs typeface="Times New Roman"/>
                      </a:endParaRP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a:lnSpc>
                          <a:spcPts val="1200"/>
                        </a:lnSpc>
                        <a:spcAft>
                          <a:spcPts val="0"/>
                        </a:spcAft>
                      </a:pPr>
                      <a:endParaRPr lang="zh-CN" sz="800" kern="100" dirty="0">
                        <a:latin typeface="Calibri"/>
                        <a:ea typeface="宋体"/>
                        <a:cs typeface="Times New Roman"/>
                      </a:endParaRPr>
                    </a:p>
                  </a:txBody>
                  <a:tcPr marL="52251" marR="522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CN" altLang="en-US"/>
                    </a:p>
                  </a:txBody>
                  <a:tcPr/>
                </a:tc>
              </a:tr>
            </a:tbl>
          </a:graphicData>
        </a:graphic>
      </p:graphicFrame>
      <p:graphicFrame>
        <p:nvGraphicFramePr>
          <p:cNvPr id="7" name="表格 6"/>
          <p:cNvGraphicFramePr>
            <a:graphicFrameLocks noGrp="1"/>
          </p:cNvGraphicFramePr>
          <p:nvPr/>
        </p:nvGraphicFramePr>
        <p:xfrm>
          <a:off x="4649341" y="2099320"/>
          <a:ext cx="3989015" cy="2745533"/>
        </p:xfrm>
        <a:graphic>
          <a:graphicData uri="http://schemas.openxmlformats.org/drawingml/2006/table">
            <a:tbl>
              <a:tblPr/>
              <a:tblGrid>
                <a:gridCol w="1091489"/>
                <a:gridCol w="693366"/>
                <a:gridCol w="369607"/>
                <a:gridCol w="369607"/>
                <a:gridCol w="599427"/>
                <a:gridCol w="865519"/>
              </a:tblGrid>
              <a:tr h="216025">
                <a:tc gridSpan="6">
                  <a:txBody>
                    <a:bodyPr/>
                    <a:lstStyle/>
                    <a:p>
                      <a:pPr marL="0" algn="l" defTabSz="914400" rtl="0" eaLnBrk="1" latinLnBrk="0" hangingPunct="1">
                        <a:lnSpc>
                          <a:spcPts val="1200"/>
                        </a:lnSpc>
                        <a:spcAft>
                          <a:spcPts val="0"/>
                        </a:spcAft>
                      </a:pPr>
                      <a:r>
                        <a:rPr lang="zh-CN" sz="1000" b="1" kern="100" dirty="0">
                          <a:solidFill>
                            <a:schemeClr val="tx1"/>
                          </a:solidFill>
                          <a:latin typeface="Calibri"/>
                          <a:ea typeface="宋体"/>
                          <a:cs typeface="Times New Roman"/>
                        </a:rPr>
                        <a:t>产品和过程的确认</a:t>
                      </a: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254192">
                <a:tc>
                  <a:txBody>
                    <a:bodyPr/>
                    <a:lstStyle/>
                    <a:p>
                      <a:pPr algn="l">
                        <a:lnSpc>
                          <a:spcPts val="1300"/>
                        </a:lnSpc>
                        <a:spcAft>
                          <a:spcPts val="0"/>
                        </a:spcAft>
                      </a:pPr>
                      <a:r>
                        <a:rPr lang="zh-CN" sz="1000" kern="100" dirty="0">
                          <a:latin typeface="黑体" pitchFamily="49" charset="-122"/>
                          <a:ea typeface="黑体" pitchFamily="49" charset="-122"/>
                          <a:cs typeface="Times New Roman"/>
                        </a:rPr>
                        <a:t>初始过程研究</a:t>
                      </a: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192">
                <a:tc>
                  <a:txBody>
                    <a:bodyPr/>
                    <a:lstStyle/>
                    <a:p>
                      <a:pPr algn="l">
                        <a:lnSpc>
                          <a:spcPts val="1300"/>
                        </a:lnSpc>
                        <a:spcAft>
                          <a:spcPts val="0"/>
                        </a:spcAft>
                      </a:pPr>
                      <a:r>
                        <a:rPr lang="zh-CN" sz="1000" kern="100" spc="-150" baseline="0" dirty="0">
                          <a:latin typeface="黑体" pitchFamily="49" charset="-122"/>
                          <a:ea typeface="黑体" pitchFamily="49" charset="-122"/>
                          <a:cs typeface="Times New Roman"/>
                        </a:rPr>
                        <a:t>零件提交</a:t>
                      </a:r>
                      <a:r>
                        <a:rPr lang="zh-CN" sz="1000" kern="100" spc="-150" baseline="0" dirty="0" smtClean="0">
                          <a:latin typeface="黑体" pitchFamily="49" charset="-122"/>
                          <a:ea typeface="黑体" pitchFamily="49" charset="-122"/>
                          <a:cs typeface="Times New Roman"/>
                        </a:rPr>
                        <a:t>保证书</a:t>
                      </a:r>
                      <a:r>
                        <a:rPr lang="en-US" altLang="zh-CN" sz="1000" kern="100" spc="0" baseline="0" dirty="0" smtClean="0">
                          <a:latin typeface="黑体" pitchFamily="49" charset="-122"/>
                          <a:ea typeface="黑体" pitchFamily="49" charset="-122"/>
                          <a:cs typeface="Times New Roman"/>
                        </a:rPr>
                        <a:t>PSW</a:t>
                      </a:r>
                      <a:endParaRPr lang="zh-CN" sz="1000" kern="100" spc="0" baseline="0" dirty="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5436">
                <a:tc gridSpan="6">
                  <a:txBody>
                    <a:bodyPr/>
                    <a:lstStyle/>
                    <a:p>
                      <a:pPr marL="0" algn="l" defTabSz="914400" rtl="0" eaLnBrk="1" latinLnBrk="0" hangingPunct="1">
                        <a:lnSpc>
                          <a:spcPts val="1200"/>
                        </a:lnSpc>
                        <a:spcAft>
                          <a:spcPts val="0"/>
                        </a:spcAft>
                      </a:pPr>
                      <a:r>
                        <a:rPr lang="zh-CN" sz="1000" b="1" kern="100" dirty="0">
                          <a:solidFill>
                            <a:schemeClr val="tx1"/>
                          </a:solidFill>
                          <a:latin typeface="Calibri"/>
                          <a:ea typeface="宋体"/>
                          <a:cs typeface="Times New Roman"/>
                        </a:rPr>
                        <a:t>需要时填写的内容</a:t>
                      </a: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254192">
                <a:tc>
                  <a:txBody>
                    <a:bodyPr/>
                    <a:lstStyle/>
                    <a:p>
                      <a:pPr algn="l">
                        <a:lnSpc>
                          <a:spcPts val="1300"/>
                        </a:lnSpc>
                        <a:spcAft>
                          <a:spcPts val="0"/>
                        </a:spcAft>
                      </a:pPr>
                      <a:r>
                        <a:rPr lang="zh-CN" sz="1000" kern="100" dirty="0">
                          <a:latin typeface="黑体" pitchFamily="49" charset="-122"/>
                          <a:ea typeface="黑体" pitchFamily="49" charset="-122"/>
                          <a:cs typeface="Times New Roman"/>
                        </a:rPr>
                        <a:t>顾客工厂的关系</a:t>
                      </a: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192">
                <a:tc>
                  <a:txBody>
                    <a:bodyPr/>
                    <a:lstStyle/>
                    <a:p>
                      <a:pPr algn="l">
                        <a:lnSpc>
                          <a:spcPts val="1300"/>
                        </a:lnSpc>
                        <a:spcAft>
                          <a:spcPts val="0"/>
                        </a:spcAft>
                      </a:pPr>
                      <a:r>
                        <a:rPr lang="zh-CN" sz="1000" kern="100" dirty="0">
                          <a:latin typeface="黑体" pitchFamily="49" charset="-122"/>
                          <a:ea typeface="黑体" pitchFamily="49" charset="-122"/>
                          <a:cs typeface="Times New Roman"/>
                        </a:rPr>
                        <a:t>顾客特殊要求</a:t>
                      </a: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192">
                <a:tc>
                  <a:txBody>
                    <a:bodyPr/>
                    <a:lstStyle/>
                    <a:p>
                      <a:pPr algn="l">
                        <a:lnSpc>
                          <a:spcPts val="1300"/>
                        </a:lnSpc>
                        <a:spcAft>
                          <a:spcPts val="0"/>
                        </a:spcAft>
                      </a:pPr>
                      <a:r>
                        <a:rPr lang="zh-CN" sz="1000" kern="100" dirty="0">
                          <a:latin typeface="黑体" pitchFamily="49" charset="-122"/>
                          <a:ea typeface="黑体" pitchFamily="49" charset="-122"/>
                          <a:cs typeface="Times New Roman"/>
                        </a:rPr>
                        <a:t>文件的变更</a:t>
                      </a: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192">
                <a:tc>
                  <a:txBody>
                    <a:bodyPr/>
                    <a:lstStyle/>
                    <a:p>
                      <a:pPr algn="l">
                        <a:lnSpc>
                          <a:spcPts val="1300"/>
                        </a:lnSpc>
                        <a:spcAft>
                          <a:spcPts val="0"/>
                        </a:spcAft>
                      </a:pPr>
                      <a:r>
                        <a:rPr lang="zh-CN" sz="1000" kern="100" dirty="0">
                          <a:latin typeface="黑体" pitchFamily="49" charset="-122"/>
                          <a:ea typeface="黑体" pitchFamily="49" charset="-122"/>
                          <a:cs typeface="Times New Roman"/>
                        </a:rPr>
                        <a:t>供方的考虑</a:t>
                      </a: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192">
                <a:tc>
                  <a:txBody>
                    <a:bodyPr/>
                    <a:lstStyle/>
                    <a:p>
                      <a:pPr algn="l">
                        <a:lnSpc>
                          <a:spcPts val="1300"/>
                        </a:lnSpc>
                        <a:spcAft>
                          <a:spcPts val="0"/>
                        </a:spcAft>
                      </a:pPr>
                      <a:endParaRPr lang="en-US" sz="1000" kern="100">
                        <a:latin typeface="Calibri"/>
                        <a:ea typeface="宋体"/>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pPr>
                      <a:endParaRPr lang="zh-CN" altLang="en-US" dirty="0"/>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5436">
                <a:tc gridSpan="2">
                  <a:txBody>
                    <a:bodyPr/>
                    <a:lstStyle/>
                    <a:p>
                      <a:pPr marL="0" algn="l" defTabSz="914400" rtl="0" eaLnBrk="1" latinLnBrk="0" hangingPunct="1">
                        <a:lnSpc>
                          <a:spcPts val="1200"/>
                        </a:lnSpc>
                        <a:spcAft>
                          <a:spcPts val="0"/>
                        </a:spcAft>
                      </a:pPr>
                      <a:r>
                        <a:rPr lang="zh-CN" sz="1000" b="1" kern="100" baseline="0" dirty="0">
                          <a:solidFill>
                            <a:schemeClr val="tx1"/>
                          </a:solidFill>
                          <a:latin typeface="Calibri"/>
                          <a:ea typeface="宋体"/>
                          <a:cs typeface="Times New Roman"/>
                        </a:rPr>
                        <a:t>计划同意人：姓名</a:t>
                      </a:r>
                      <a:r>
                        <a:rPr lang="en-US" sz="1000" b="1" kern="100" baseline="0" dirty="0">
                          <a:solidFill>
                            <a:schemeClr val="tx1"/>
                          </a:solidFill>
                          <a:latin typeface="Calibri"/>
                          <a:ea typeface="宋体"/>
                          <a:cs typeface="Times New Roman"/>
                        </a:rPr>
                        <a:t>/</a:t>
                      </a:r>
                      <a:r>
                        <a:rPr lang="zh-CN" sz="1000" b="1" kern="100" baseline="0" dirty="0">
                          <a:solidFill>
                            <a:schemeClr val="tx1"/>
                          </a:solidFill>
                          <a:latin typeface="Calibri"/>
                          <a:ea typeface="宋体"/>
                          <a:cs typeface="Times New Roman"/>
                        </a:rPr>
                        <a:t>职能部门</a:t>
                      </a: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4">
                  <a:txBody>
                    <a:bodyPr/>
                    <a:lstStyle/>
                    <a:p>
                      <a:pPr marL="0" algn="l" defTabSz="914400" rtl="0" eaLnBrk="1" latinLnBrk="0" hangingPunct="1">
                        <a:lnSpc>
                          <a:spcPts val="1200"/>
                        </a:lnSpc>
                        <a:spcAft>
                          <a:spcPts val="0"/>
                        </a:spcAft>
                      </a:pPr>
                      <a:r>
                        <a:rPr lang="zh-CN" sz="1000" b="1" kern="100" dirty="0">
                          <a:solidFill>
                            <a:schemeClr val="tx1"/>
                          </a:solidFill>
                          <a:latin typeface="Calibri"/>
                          <a:ea typeface="宋体"/>
                          <a:cs typeface="Times New Roman"/>
                        </a:rPr>
                        <a:t>公司</a:t>
                      </a:r>
                      <a:r>
                        <a:rPr lang="en-US" sz="1000" b="1" kern="100" dirty="0">
                          <a:solidFill>
                            <a:schemeClr val="tx1"/>
                          </a:solidFill>
                          <a:latin typeface="Calibri"/>
                          <a:ea typeface="宋体"/>
                          <a:cs typeface="Times New Roman"/>
                        </a:rPr>
                        <a:t>/</a:t>
                      </a:r>
                      <a:r>
                        <a:rPr lang="zh-CN" sz="1000" b="1" kern="100" dirty="0">
                          <a:solidFill>
                            <a:schemeClr val="tx1"/>
                          </a:solidFill>
                          <a:latin typeface="Calibri"/>
                          <a:ea typeface="宋体"/>
                          <a:cs typeface="Times New Roman"/>
                        </a:rPr>
                        <a:t>职务</a:t>
                      </a:r>
                      <a:r>
                        <a:rPr lang="en-US" sz="1000" b="1" kern="100" dirty="0">
                          <a:solidFill>
                            <a:schemeClr val="tx1"/>
                          </a:solidFill>
                          <a:latin typeface="Calibri"/>
                          <a:ea typeface="宋体"/>
                          <a:cs typeface="Times New Roman"/>
                        </a:rPr>
                        <a:t>/</a:t>
                      </a:r>
                      <a:r>
                        <a:rPr lang="zh-CN" sz="1000" b="1" kern="100" dirty="0">
                          <a:solidFill>
                            <a:schemeClr val="tx1"/>
                          </a:solidFill>
                          <a:latin typeface="Calibri"/>
                          <a:ea typeface="宋体"/>
                          <a:cs typeface="Times New Roman"/>
                        </a:rPr>
                        <a:t>日期</a:t>
                      </a: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125152">
                <a:tc gridSpan="2">
                  <a:txBody>
                    <a:bodyPr/>
                    <a:lstStyle/>
                    <a:p>
                      <a:pPr algn="l">
                        <a:lnSpc>
                          <a:spcPts val="1300"/>
                        </a:lnSpc>
                        <a:spcAft>
                          <a:spcPts val="0"/>
                        </a:spcAft>
                      </a:pPr>
                      <a:endParaRPr lang="en-US" sz="1000" kern="100" dirty="0">
                        <a:latin typeface="Calibri"/>
                        <a:ea typeface="宋体"/>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4">
                  <a:txBody>
                    <a:bodyPr/>
                    <a:lstStyle/>
                    <a:p>
                      <a:pPr>
                        <a:lnSpc>
                          <a:spcPts val="1300"/>
                        </a:lnSpc>
                      </a:pPr>
                      <a:endParaRPr lang="zh-CN" altLang="en-US" dirty="0"/>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254192">
                <a:tc gridSpan="2">
                  <a:txBody>
                    <a:bodyPr/>
                    <a:lstStyle/>
                    <a:p>
                      <a:pPr algn="l">
                        <a:lnSpc>
                          <a:spcPts val="1300"/>
                        </a:lnSpc>
                        <a:spcAft>
                          <a:spcPts val="0"/>
                        </a:spcAft>
                      </a:pPr>
                      <a:endParaRPr lang="en-US" sz="1000" kern="100" dirty="0">
                        <a:latin typeface="Calibri"/>
                        <a:ea typeface="宋体"/>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4">
                  <a:txBody>
                    <a:bodyPr/>
                    <a:lstStyle/>
                    <a:p>
                      <a:pPr>
                        <a:lnSpc>
                          <a:spcPts val="1300"/>
                        </a:lnSpc>
                      </a:pPr>
                      <a:endParaRPr lang="zh-CN" altLang="en-US" dirty="0"/>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第二章    </a:t>
            </a:r>
            <a:r>
              <a:rPr lang="en-US" altLang="zh-CN" dirty="0" smtClean="0"/>
              <a:t>PPAP</a:t>
            </a:r>
            <a:r>
              <a:rPr lang="zh-CN" altLang="en-US" dirty="0" smtClean="0"/>
              <a:t>的过程要求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464496"/>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7250">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2. PPAP</a:t>
                      </a:r>
                      <a:r>
                        <a:rPr lang="zh-CN" altLang="en-US" sz="1800" b="1" dirty="0" smtClean="0">
                          <a:effectLst/>
                          <a:latin typeface="+mn-ea"/>
                          <a:ea typeface="+mn-ea"/>
                          <a:cs typeface="Times New Roman" panose="02020603050405020304" pitchFamily="18" charset="0"/>
                        </a:rPr>
                        <a:t>要求</a:t>
                      </a:r>
                      <a:r>
                        <a:rPr lang="en-US" altLang="zh-CN" sz="1800" b="1" dirty="0" smtClean="0">
                          <a:effectLst/>
                          <a:latin typeface="+mn-ea"/>
                          <a:ea typeface="+mn-ea"/>
                          <a:cs typeface="Times New Roman" panose="02020603050405020304" pitchFamily="18" charset="0"/>
                        </a:rPr>
                        <a:t>——2.5 </a:t>
                      </a:r>
                      <a:r>
                        <a:rPr lang="zh-CN" altLang="en-US" sz="1800" b="1" dirty="0" smtClean="0">
                          <a:effectLst/>
                          <a:latin typeface="+mn-ea"/>
                          <a:ea typeface="+mn-ea"/>
                          <a:cs typeface="Times New Roman" panose="02020603050405020304" pitchFamily="18" charset="0"/>
                        </a:rPr>
                        <a:t>过程流程图</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087246">
                <a:tc>
                  <a:txBody>
                    <a:bodyPr/>
                    <a:lstStyle/>
                    <a:p>
                      <a:pPr marL="0" lvl="0" indent="-342900" fontAlgn="base">
                        <a:lnSpc>
                          <a:spcPts val="3000"/>
                        </a:lnSpc>
                        <a:spcAft>
                          <a:spcPct val="0"/>
                        </a:spcAft>
                        <a:buClr>
                          <a:srgbClr val="FF0000"/>
                        </a:buClr>
                        <a:defRPr/>
                      </a:pPr>
                      <a:r>
                        <a:rPr lang="zh-CN" altLang="en-US" sz="1500" b="1" kern="1200" dirty="0" smtClean="0">
                          <a:solidFill>
                            <a:srgbClr val="FF0000"/>
                          </a:solidFill>
                          <a:latin typeface="+mj-ea"/>
                          <a:ea typeface="+mj-ea"/>
                          <a:cs typeface="+mn-cs"/>
                        </a:rPr>
                        <a:t>       对于组织必须使用组织规定的格式绘制过程流程图，清楚地描述生产过程的步骤和流程，同时满足顾客规定的需要、要求和期望；对于散装材料，过程流程描述文件和过程流程图等效。</a:t>
                      </a:r>
                      <a:endParaRPr lang="en-US" altLang="zh-CN" sz="1500" b="1" kern="1200" dirty="0" smtClean="0">
                        <a:solidFill>
                          <a:srgbClr val="FF0000"/>
                        </a:solidFill>
                        <a:latin typeface="+mj-ea"/>
                        <a:ea typeface="+mj-ea"/>
                        <a:cs typeface="+mn-cs"/>
                      </a:endParaRPr>
                    </a:p>
                    <a:p>
                      <a:pPr marL="0" lvl="0" indent="-342900" fontAlgn="base">
                        <a:lnSpc>
                          <a:spcPts val="3000"/>
                        </a:lnSpc>
                        <a:spcAft>
                          <a:spcPct val="0"/>
                        </a:spcAft>
                        <a:buClr>
                          <a:srgbClr val="FF0000"/>
                        </a:buClr>
                        <a:defRPr/>
                      </a:pPr>
                      <a:endParaRPr lang="en-US" altLang="zh-CN" sz="1500" b="1" kern="1200" dirty="0" smtClean="0">
                        <a:solidFill>
                          <a:srgbClr val="FF0000"/>
                        </a:solidFill>
                        <a:latin typeface="+mj-ea"/>
                        <a:ea typeface="+mj-ea"/>
                        <a:cs typeface="+mn-cs"/>
                      </a:endParaRPr>
                    </a:p>
                    <a:p>
                      <a:pPr marL="0" lvl="0" indent="-342900" fontAlgn="base">
                        <a:lnSpc>
                          <a:spcPts val="3000"/>
                        </a:lnSpc>
                        <a:spcAft>
                          <a:spcPct val="0"/>
                        </a:spcAft>
                        <a:buClr>
                          <a:srgbClr val="FF0000"/>
                        </a:buClr>
                        <a:defRPr/>
                      </a:pPr>
                      <a:endParaRPr lang="en-US" altLang="zh-CN" sz="1500" b="1" kern="1200" dirty="0" smtClean="0">
                        <a:solidFill>
                          <a:srgbClr val="FF0000"/>
                        </a:solidFill>
                        <a:latin typeface="+mj-ea"/>
                        <a:ea typeface="+mj-ea"/>
                        <a:cs typeface="+mn-cs"/>
                      </a:endParaRPr>
                    </a:p>
                    <a:p>
                      <a:pPr marL="0" lvl="0" indent="-342900" fontAlgn="base">
                        <a:lnSpc>
                          <a:spcPts val="3000"/>
                        </a:lnSpc>
                        <a:spcAft>
                          <a:spcPct val="0"/>
                        </a:spcAft>
                        <a:buClr>
                          <a:srgbClr val="FF0000"/>
                        </a:buClr>
                        <a:defRPr/>
                      </a:pPr>
                      <a:r>
                        <a:rPr lang="zh-CN" altLang="en-US" sz="1500" b="1" kern="1200" dirty="0" smtClean="0">
                          <a:solidFill>
                            <a:srgbClr val="FF0000"/>
                          </a:solidFill>
                          <a:latin typeface="+mj-ea"/>
                          <a:ea typeface="+mj-ea"/>
                          <a:cs typeface="+mn-cs"/>
                        </a:rPr>
                        <a:t>       组织必须按顾客特殊要求进行相应的过程</a:t>
                      </a:r>
                      <a:r>
                        <a:rPr lang="en-US" altLang="zh-CN" sz="1500" b="1" kern="1200" dirty="0" smtClean="0">
                          <a:solidFill>
                            <a:srgbClr val="FF0000"/>
                          </a:solidFill>
                          <a:latin typeface="+mj-ea"/>
                          <a:ea typeface="+mj-ea"/>
                          <a:cs typeface="+mn-cs"/>
                        </a:rPr>
                        <a:t>FMEA</a:t>
                      </a:r>
                      <a:r>
                        <a:rPr lang="zh-CN" altLang="en-US" sz="1500" b="1" kern="1200" dirty="0" smtClean="0">
                          <a:solidFill>
                            <a:srgbClr val="FF0000"/>
                          </a:solidFill>
                          <a:latin typeface="+mj-ea"/>
                          <a:ea typeface="+mj-ea"/>
                          <a:cs typeface="+mn-cs"/>
                        </a:rPr>
                        <a:t>开发。</a:t>
                      </a:r>
                      <a:endParaRPr lang="en-US" altLang="zh-CN" sz="1500" b="1" kern="1200" dirty="0" smtClean="0">
                        <a:solidFill>
                          <a:srgbClr val="FF0000"/>
                        </a:solidFill>
                        <a:latin typeface="+mj-ea"/>
                        <a:ea typeface="+mj-ea"/>
                        <a:cs typeface="+mn-cs"/>
                      </a:endParaRPr>
                    </a:p>
                    <a:p>
                      <a:pPr marL="0" lvl="0" indent="-342900" fontAlgn="base">
                        <a:lnSpc>
                          <a:spcPts val="3000"/>
                        </a:lnSpc>
                        <a:spcAft>
                          <a:spcPct val="0"/>
                        </a:spcAft>
                        <a:buClr>
                          <a:srgbClr val="FF0000"/>
                        </a:buClr>
                        <a:defRPr/>
                      </a:pPr>
                      <a:endParaRPr lang="en-US" altLang="zh-CN" sz="1500" b="1" kern="1200" dirty="0" smtClean="0">
                        <a:solidFill>
                          <a:srgbClr val="FF0000"/>
                        </a:solidFill>
                        <a:latin typeface="+mj-ea"/>
                        <a:ea typeface="+mj-ea"/>
                        <a:cs typeface="+mn-cs"/>
                      </a:endParaRPr>
                    </a:p>
                    <a:p>
                      <a:pPr marL="0" lvl="0" indent="-342900" fontAlgn="base">
                        <a:lnSpc>
                          <a:spcPts val="3000"/>
                        </a:lnSpc>
                        <a:spcAft>
                          <a:spcPct val="0"/>
                        </a:spcAft>
                        <a:buClr>
                          <a:srgbClr val="FF0000"/>
                        </a:buClr>
                        <a:defRPr/>
                      </a:pPr>
                      <a:endParaRPr lang="en-US" altLang="zh-CN" sz="1500" b="1" kern="1200" dirty="0" smtClean="0">
                        <a:solidFill>
                          <a:srgbClr val="FF0000"/>
                        </a:solidFill>
                        <a:latin typeface="+mj-ea"/>
                        <a:ea typeface="+mj-ea"/>
                        <a:cs typeface="+mn-cs"/>
                      </a:endParaRPr>
                    </a:p>
                    <a:p>
                      <a:pPr marL="0" lvl="0" indent="-342900" fontAlgn="base">
                        <a:lnSpc>
                          <a:spcPts val="3000"/>
                        </a:lnSpc>
                        <a:spcAft>
                          <a:spcPct val="0"/>
                        </a:spcAft>
                        <a:buClr>
                          <a:srgbClr val="FF0000"/>
                        </a:buClr>
                        <a:defRPr/>
                      </a:pPr>
                      <a:r>
                        <a:rPr lang="zh-CN" altLang="en-US" sz="1500" b="1" kern="1200" dirty="0" smtClean="0">
                          <a:solidFill>
                            <a:srgbClr val="FF0000"/>
                          </a:solidFill>
                          <a:latin typeface="+mj-ea"/>
                          <a:ea typeface="+mj-ea"/>
                          <a:cs typeface="+mn-cs"/>
                        </a:rPr>
                        <a:t>       组织必须制定控制计划，定义用于过程控制的所有控制方法，并符合顾客规定的要求。</a:t>
                      </a:r>
                      <a:endParaRPr lang="en-US" altLang="zh-CN" sz="1500" b="1" kern="1200" dirty="0" smtClean="0">
                        <a:solidFill>
                          <a:srgbClr val="FF0000"/>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sp>
        <p:nvSpPr>
          <p:cNvPr id="5" name="矩形 4"/>
          <p:cNvSpPr/>
          <p:nvPr/>
        </p:nvSpPr>
        <p:spPr>
          <a:xfrm>
            <a:off x="323528" y="2361334"/>
            <a:ext cx="8496944" cy="352150"/>
          </a:xfrm>
          <a:prstGeom prst="rect">
            <a:avLst/>
          </a:prstGeom>
          <a:ln>
            <a:solidFill>
              <a:schemeClr val="accent1">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altLang="zh-CN" b="1" dirty="0" smtClean="0">
                <a:solidFill>
                  <a:schemeClr val="bg1"/>
                </a:solidFill>
              </a:rPr>
              <a:t>2. </a:t>
            </a:r>
            <a:r>
              <a:rPr lang="en-US" altLang="zh-CN" b="1" dirty="0" smtClean="0">
                <a:latin typeface="+mn-ea"/>
                <a:cs typeface="Times New Roman" panose="02020603050405020304" pitchFamily="18" charset="0"/>
              </a:rPr>
              <a:t>PPAP</a:t>
            </a:r>
            <a:r>
              <a:rPr lang="zh-CN" altLang="en-US" b="1" dirty="0" smtClean="0">
                <a:latin typeface="+mn-ea"/>
                <a:cs typeface="Times New Roman" panose="02020603050405020304" pitchFamily="18" charset="0"/>
              </a:rPr>
              <a:t>要求</a:t>
            </a:r>
            <a:r>
              <a:rPr lang="en-US" altLang="zh-CN" b="1" dirty="0" smtClean="0">
                <a:latin typeface="+mn-ea"/>
                <a:cs typeface="Times New Roman" panose="02020603050405020304" pitchFamily="18" charset="0"/>
              </a:rPr>
              <a:t>——2.6 </a:t>
            </a:r>
            <a:r>
              <a:rPr lang="zh-CN" altLang="en-US" b="1" dirty="0" smtClean="0">
                <a:latin typeface="+mn-ea"/>
                <a:cs typeface="Times New Roman" panose="02020603050405020304" pitchFamily="18" charset="0"/>
              </a:rPr>
              <a:t>过程失效模式及后果分析</a:t>
            </a:r>
            <a:endParaRPr lang="zh-CN" altLang="en-US" b="1" dirty="0" smtClean="0">
              <a:solidFill>
                <a:srgbClr val="FF0000"/>
              </a:solidFill>
              <a:latin typeface="黑体" pitchFamily="49" charset="-122"/>
              <a:ea typeface="黑体" pitchFamily="49" charset="-122"/>
            </a:endParaRPr>
          </a:p>
        </p:txBody>
      </p:sp>
      <p:sp>
        <p:nvSpPr>
          <p:cNvPr id="6" name="矩形 5"/>
          <p:cNvSpPr/>
          <p:nvPr/>
        </p:nvSpPr>
        <p:spPr>
          <a:xfrm>
            <a:off x="323528" y="3441454"/>
            <a:ext cx="8496944" cy="352150"/>
          </a:xfrm>
          <a:prstGeom prst="rect">
            <a:avLst/>
          </a:prstGeom>
          <a:ln>
            <a:solidFill>
              <a:schemeClr val="accent1">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altLang="zh-CN" b="1" dirty="0" smtClean="0">
                <a:solidFill>
                  <a:schemeClr val="bg1"/>
                </a:solidFill>
              </a:rPr>
              <a:t>2. </a:t>
            </a:r>
            <a:r>
              <a:rPr lang="en-US" altLang="zh-CN" b="1" dirty="0" smtClean="0">
                <a:latin typeface="+mn-ea"/>
                <a:cs typeface="Times New Roman" panose="02020603050405020304" pitchFamily="18" charset="0"/>
              </a:rPr>
              <a:t>PPAP</a:t>
            </a:r>
            <a:r>
              <a:rPr lang="zh-CN" altLang="en-US" b="1" dirty="0" smtClean="0">
                <a:latin typeface="+mn-ea"/>
                <a:cs typeface="Times New Roman" panose="02020603050405020304" pitchFamily="18" charset="0"/>
              </a:rPr>
              <a:t>要求</a:t>
            </a:r>
            <a:r>
              <a:rPr lang="en-US" altLang="zh-CN" b="1" dirty="0" smtClean="0">
                <a:latin typeface="+mn-ea"/>
                <a:cs typeface="Times New Roman" panose="02020603050405020304" pitchFamily="18" charset="0"/>
              </a:rPr>
              <a:t>——2.7 </a:t>
            </a:r>
            <a:r>
              <a:rPr lang="zh-CN" altLang="en-US" b="1" dirty="0" smtClean="0">
                <a:latin typeface="+mn-ea"/>
                <a:cs typeface="Times New Roman" panose="02020603050405020304" pitchFamily="18" charset="0"/>
              </a:rPr>
              <a:t>控制计划</a:t>
            </a:r>
            <a:endParaRPr lang="zh-CN" altLang="en-US" b="1" dirty="0" smtClean="0">
              <a:solidFill>
                <a:srgbClr val="FF0000"/>
              </a:solidFill>
              <a:latin typeface="黑体" pitchFamily="49" charset="-122"/>
              <a:ea typeface="黑体" pitchFamily="49" charset="-12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第二章    </a:t>
            </a:r>
            <a:r>
              <a:rPr lang="en-US" altLang="zh-CN" dirty="0" smtClean="0"/>
              <a:t>PPAP</a:t>
            </a:r>
            <a:r>
              <a:rPr lang="zh-CN" altLang="en-US" dirty="0" smtClean="0"/>
              <a:t>的过程要求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464496"/>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7250">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2. PPAP</a:t>
                      </a:r>
                      <a:r>
                        <a:rPr lang="zh-CN" altLang="en-US" sz="1800" b="1" dirty="0" smtClean="0">
                          <a:effectLst/>
                          <a:latin typeface="+mn-ea"/>
                          <a:ea typeface="+mn-ea"/>
                          <a:cs typeface="Times New Roman" panose="02020603050405020304" pitchFamily="18" charset="0"/>
                        </a:rPr>
                        <a:t>要求</a:t>
                      </a:r>
                      <a:r>
                        <a:rPr lang="en-US" altLang="zh-CN" sz="1800" b="1" dirty="0" smtClean="0">
                          <a:effectLst/>
                          <a:latin typeface="+mn-ea"/>
                          <a:ea typeface="+mn-ea"/>
                          <a:cs typeface="Times New Roman" panose="02020603050405020304" pitchFamily="18" charset="0"/>
                        </a:rPr>
                        <a:t>——2.8 </a:t>
                      </a:r>
                      <a:r>
                        <a:rPr lang="zh-CN" altLang="en-US" sz="1800" b="1" dirty="0" smtClean="0">
                          <a:effectLst/>
                          <a:latin typeface="+mn-ea"/>
                          <a:ea typeface="+mn-ea"/>
                          <a:cs typeface="Times New Roman" panose="02020603050405020304" pitchFamily="18" charset="0"/>
                        </a:rPr>
                        <a:t>测量系统分析研究</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087246">
                <a:tc>
                  <a:txBody>
                    <a:bodyPr/>
                    <a:lstStyle/>
                    <a:p>
                      <a:pPr marL="0" lvl="0" indent="-342900" fontAlgn="base">
                        <a:lnSpc>
                          <a:spcPts val="3000"/>
                        </a:lnSpc>
                        <a:spcAft>
                          <a:spcPct val="0"/>
                        </a:spcAft>
                        <a:buClr>
                          <a:srgbClr val="FF0000"/>
                        </a:buClr>
                        <a:defRPr/>
                      </a:pPr>
                      <a:r>
                        <a:rPr lang="zh-CN" altLang="en-US" sz="1500" b="1" kern="1200" dirty="0" smtClean="0">
                          <a:solidFill>
                            <a:srgbClr val="FF0000"/>
                          </a:solidFill>
                          <a:latin typeface="+mj-ea"/>
                          <a:ea typeface="+mj-ea"/>
                          <a:cs typeface="+mn-cs"/>
                        </a:rPr>
                        <a:t>       组织必须对所有新的或改进后的量具、测量和试验设备进行测量系统分析研究，如量具的重复性、再现性、偏移、线性和稳定性等。</a:t>
                      </a:r>
                      <a:endParaRPr lang="en-US" altLang="zh-CN" sz="1500" b="1" kern="1200" dirty="0" smtClean="0">
                        <a:solidFill>
                          <a:srgbClr val="FF0000"/>
                        </a:solidFill>
                        <a:latin typeface="+mj-ea"/>
                        <a:ea typeface="+mj-ea"/>
                        <a:cs typeface="+mn-cs"/>
                      </a:endParaRPr>
                    </a:p>
                    <a:p>
                      <a:pPr marL="342900" lvl="0" indent="-342900" fontAlgn="base">
                        <a:lnSpc>
                          <a:spcPts val="3500"/>
                        </a:lnSpc>
                        <a:spcAft>
                          <a:spcPct val="0"/>
                        </a:spcAft>
                        <a:buClr>
                          <a:srgbClr val="FF0000"/>
                        </a:buClr>
                        <a:defRPr/>
                      </a:pPr>
                      <a:r>
                        <a:rPr lang="en-US" altLang="zh-CN" sz="1500" b="1" kern="1200" dirty="0" smtClean="0">
                          <a:solidFill>
                            <a:srgbClr val="000099"/>
                          </a:solidFill>
                          <a:latin typeface="+mj-ea"/>
                          <a:ea typeface="+mj-ea"/>
                          <a:cs typeface="+mn-cs"/>
                        </a:rPr>
                        <a:t>【</a:t>
                      </a:r>
                      <a:r>
                        <a:rPr lang="zh-CN" altLang="en-US" sz="1500" b="1" kern="1200" dirty="0" smtClean="0">
                          <a:solidFill>
                            <a:srgbClr val="000099"/>
                          </a:solidFill>
                          <a:latin typeface="+mj-ea"/>
                          <a:ea typeface="+mj-ea"/>
                          <a:cs typeface="+mn-cs"/>
                        </a:rPr>
                        <a:t>注</a:t>
                      </a:r>
                      <a:r>
                        <a:rPr lang="en-US" altLang="zh-CN" sz="1500" b="1" kern="1200" dirty="0" smtClean="0">
                          <a:solidFill>
                            <a:srgbClr val="000099"/>
                          </a:solidFill>
                          <a:latin typeface="+mj-ea"/>
                          <a:ea typeface="+mj-ea"/>
                          <a:cs typeface="+mn-cs"/>
                        </a:rPr>
                        <a:t>1】《</a:t>
                      </a:r>
                      <a:r>
                        <a:rPr lang="zh-CN" altLang="en-US" sz="1500" b="1" kern="1200" dirty="0" smtClean="0">
                          <a:solidFill>
                            <a:srgbClr val="000099"/>
                          </a:solidFill>
                          <a:latin typeface="+mj-ea"/>
                          <a:ea typeface="+mj-ea"/>
                          <a:cs typeface="+mn-cs"/>
                        </a:rPr>
                        <a:t>测量系统分析</a:t>
                      </a:r>
                      <a:r>
                        <a:rPr lang="en-US" altLang="zh-CN" sz="1500" b="1" kern="1200" dirty="0" smtClean="0">
                          <a:solidFill>
                            <a:srgbClr val="000099"/>
                          </a:solidFill>
                          <a:latin typeface="+mj-ea"/>
                          <a:ea typeface="+mj-ea"/>
                          <a:cs typeface="+mn-cs"/>
                        </a:rPr>
                        <a:t>》</a:t>
                      </a:r>
                      <a:r>
                        <a:rPr lang="zh-CN" altLang="en-US" sz="1500" b="1" kern="1200" dirty="0" smtClean="0">
                          <a:solidFill>
                            <a:srgbClr val="000099"/>
                          </a:solidFill>
                          <a:latin typeface="+mj-ea"/>
                          <a:ea typeface="+mj-ea"/>
                          <a:cs typeface="+mn-cs"/>
                        </a:rPr>
                        <a:t>参考手册中定义了量具重复性与再现性的接收准则。</a:t>
                      </a:r>
                      <a:endParaRPr lang="en-US" altLang="zh-CN" sz="1500" b="1" kern="1200" dirty="0" smtClean="0">
                        <a:solidFill>
                          <a:srgbClr val="000099"/>
                        </a:solidFill>
                        <a:latin typeface="+mj-ea"/>
                        <a:ea typeface="+mj-ea"/>
                        <a:cs typeface="+mn-cs"/>
                      </a:endParaRPr>
                    </a:p>
                    <a:p>
                      <a:pPr marL="342900" lvl="0" indent="-342900" fontAlgn="base">
                        <a:lnSpc>
                          <a:spcPts val="3500"/>
                        </a:lnSpc>
                        <a:spcAft>
                          <a:spcPct val="0"/>
                        </a:spcAft>
                        <a:buNone/>
                        <a:defRPr/>
                      </a:pPr>
                      <a:r>
                        <a:rPr lang="en-US" altLang="zh-CN" sz="1500" b="1" kern="1200" dirty="0" smtClean="0">
                          <a:solidFill>
                            <a:srgbClr val="000099"/>
                          </a:solidFill>
                          <a:latin typeface="+mj-ea"/>
                          <a:ea typeface="+mj-ea"/>
                          <a:cs typeface="+mn-cs"/>
                        </a:rPr>
                        <a:t>【</a:t>
                      </a:r>
                      <a:r>
                        <a:rPr lang="zh-CN" altLang="en-US" sz="1500" b="1" kern="1200" dirty="0" smtClean="0">
                          <a:solidFill>
                            <a:srgbClr val="000099"/>
                          </a:solidFill>
                          <a:latin typeface="+mj-ea"/>
                          <a:ea typeface="+mj-ea"/>
                          <a:cs typeface="+mn-cs"/>
                        </a:rPr>
                        <a:t>注</a:t>
                      </a:r>
                      <a:r>
                        <a:rPr lang="en-US" altLang="zh-CN" sz="1500" b="1" kern="1200" dirty="0" smtClean="0">
                          <a:solidFill>
                            <a:srgbClr val="000099"/>
                          </a:solidFill>
                          <a:latin typeface="+mj-ea"/>
                          <a:ea typeface="+mj-ea"/>
                          <a:cs typeface="+mn-cs"/>
                        </a:rPr>
                        <a:t>2】《</a:t>
                      </a:r>
                      <a:r>
                        <a:rPr lang="zh-CN" altLang="en-US" sz="1500" b="1" kern="1200" dirty="0" smtClean="0">
                          <a:solidFill>
                            <a:srgbClr val="000099"/>
                          </a:solidFill>
                          <a:latin typeface="+mj-ea"/>
                          <a:ea typeface="+mj-ea"/>
                          <a:cs typeface="+mn-cs"/>
                        </a:rPr>
                        <a:t>对于散装材料，测量系统分析可以不适用，但要获得顾客的同意。</a:t>
                      </a:r>
                      <a:endParaRPr lang="en-US" altLang="zh-CN" sz="1500" b="1" kern="1200" dirty="0" smtClean="0">
                        <a:solidFill>
                          <a:srgbClr val="000099"/>
                        </a:solidFill>
                        <a:latin typeface="+mj-ea"/>
                        <a:ea typeface="+mj-ea"/>
                        <a:cs typeface="+mn-cs"/>
                      </a:endParaRPr>
                    </a:p>
                    <a:p>
                      <a:pPr marL="0" lvl="0" indent="-342900" fontAlgn="base">
                        <a:lnSpc>
                          <a:spcPts val="3000"/>
                        </a:lnSpc>
                        <a:spcAft>
                          <a:spcPct val="0"/>
                        </a:spcAft>
                        <a:buClr>
                          <a:srgbClr val="FF0000"/>
                        </a:buClr>
                        <a:defRPr/>
                      </a:pPr>
                      <a:endParaRPr lang="en-US" altLang="zh-CN" sz="1500" b="1" kern="1200" dirty="0" smtClean="0">
                        <a:solidFill>
                          <a:srgbClr val="FF0000"/>
                        </a:solidFill>
                        <a:latin typeface="+mj-ea"/>
                        <a:ea typeface="+mj-ea"/>
                        <a:cs typeface="+mn-cs"/>
                      </a:endParaRPr>
                    </a:p>
                    <a:p>
                      <a:pPr marL="0" lvl="0" indent="-342900" fontAlgn="base">
                        <a:lnSpc>
                          <a:spcPts val="3000"/>
                        </a:lnSpc>
                        <a:spcAft>
                          <a:spcPct val="0"/>
                        </a:spcAft>
                        <a:buClr>
                          <a:srgbClr val="FF0000"/>
                        </a:buClr>
                        <a:defRPr/>
                      </a:pPr>
                      <a:endParaRPr lang="en-US" altLang="zh-CN" sz="1500" b="1" kern="1200" dirty="0" smtClean="0">
                        <a:solidFill>
                          <a:srgbClr val="FF0000"/>
                        </a:solidFill>
                        <a:latin typeface="+mj-ea"/>
                        <a:ea typeface="+mj-ea"/>
                        <a:cs typeface="+mn-cs"/>
                      </a:endParaRPr>
                    </a:p>
                    <a:p>
                      <a:pPr marL="0" lvl="0" indent="-342900" fontAlgn="base">
                        <a:lnSpc>
                          <a:spcPts val="3000"/>
                        </a:lnSpc>
                        <a:spcAft>
                          <a:spcPct val="0"/>
                        </a:spcAft>
                        <a:buClr>
                          <a:srgbClr val="FF0000"/>
                        </a:buClr>
                        <a:defRPr/>
                      </a:pPr>
                      <a:endParaRPr lang="en-US" altLang="zh-CN" sz="1500" b="1" kern="1200" dirty="0" smtClean="0">
                        <a:solidFill>
                          <a:srgbClr val="FF0000"/>
                        </a:solidFill>
                        <a:latin typeface="+mj-ea"/>
                        <a:ea typeface="+mj-ea"/>
                        <a:cs typeface="+mn-cs"/>
                      </a:endParaRPr>
                    </a:p>
                    <a:p>
                      <a:pPr marL="0" lvl="0" indent="-342900" fontAlgn="base">
                        <a:lnSpc>
                          <a:spcPts val="3000"/>
                        </a:lnSpc>
                        <a:spcAft>
                          <a:spcPct val="0"/>
                        </a:spcAft>
                        <a:buClr>
                          <a:srgbClr val="FF0000"/>
                        </a:buClr>
                        <a:defRPr/>
                      </a:pPr>
                      <a:endParaRPr lang="en-US" altLang="zh-CN" sz="1500" b="1" kern="1200" dirty="0" smtClean="0">
                        <a:solidFill>
                          <a:srgbClr val="FF0000"/>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第二章    </a:t>
            </a:r>
            <a:r>
              <a:rPr lang="en-US" altLang="zh-CN" dirty="0" smtClean="0"/>
              <a:t>PPAP</a:t>
            </a:r>
            <a:r>
              <a:rPr lang="zh-CN" altLang="en-US" dirty="0" smtClean="0"/>
              <a:t>的过程要求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464496"/>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7250">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2. PPAP</a:t>
                      </a:r>
                      <a:r>
                        <a:rPr lang="zh-CN" altLang="en-US" sz="1800" b="1" dirty="0" smtClean="0">
                          <a:effectLst/>
                          <a:latin typeface="+mn-ea"/>
                          <a:ea typeface="+mn-ea"/>
                          <a:cs typeface="Times New Roman" panose="02020603050405020304" pitchFamily="18" charset="0"/>
                        </a:rPr>
                        <a:t>要求</a:t>
                      </a:r>
                      <a:r>
                        <a:rPr lang="en-US" altLang="zh-CN" sz="1800" b="1" dirty="0" smtClean="0">
                          <a:effectLst/>
                          <a:latin typeface="+mn-ea"/>
                          <a:ea typeface="+mn-ea"/>
                          <a:cs typeface="Times New Roman" panose="02020603050405020304" pitchFamily="18" charset="0"/>
                        </a:rPr>
                        <a:t>——2.9 </a:t>
                      </a:r>
                      <a:r>
                        <a:rPr lang="zh-CN" altLang="en-US" sz="1800" b="1" dirty="0" smtClean="0">
                          <a:effectLst/>
                          <a:latin typeface="+mn-ea"/>
                          <a:ea typeface="+mn-ea"/>
                          <a:cs typeface="Times New Roman" panose="02020603050405020304" pitchFamily="18" charset="0"/>
                        </a:rPr>
                        <a:t>全尺寸测量结果</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087246">
                <a:tc>
                  <a:txBody>
                    <a:bodyPr/>
                    <a:lstStyle/>
                    <a:p>
                      <a:pPr marL="0" lvl="0" indent="-342900" fontAlgn="base">
                        <a:lnSpc>
                          <a:spcPts val="2500"/>
                        </a:lnSpc>
                        <a:spcAft>
                          <a:spcPct val="0"/>
                        </a:spcAft>
                        <a:buClr>
                          <a:srgbClr val="FF0000"/>
                        </a:buClr>
                        <a:defRPr/>
                      </a:pPr>
                      <a:r>
                        <a:rPr lang="zh-CN" altLang="en-US" sz="1500" b="1" kern="1200" dirty="0" smtClean="0">
                          <a:solidFill>
                            <a:srgbClr val="FF0000"/>
                          </a:solidFill>
                          <a:latin typeface="+mj-ea"/>
                          <a:ea typeface="+mj-ea"/>
                          <a:cs typeface="+mn-cs"/>
                        </a:rPr>
                        <a:t>       </a:t>
                      </a:r>
                      <a:r>
                        <a:rPr lang="zh-CN" altLang="en-US" sz="1400" b="1" kern="1200" dirty="0" smtClean="0">
                          <a:solidFill>
                            <a:srgbClr val="FF0000"/>
                          </a:solidFill>
                          <a:latin typeface="+mj-ea"/>
                          <a:ea typeface="+mj-ea"/>
                          <a:cs typeface="+mn-cs"/>
                        </a:rPr>
                        <a:t>按设计记录和控制计划的要求对产品或零件进行全尺寸的测量并记录，且测量结果应满足规定的要求。对每个独立的加工过程，如生产单元和生产线，以及所用的的多模腔、成型模、模型或冲模，组织都必须有全尺寸测量结果。</a:t>
                      </a:r>
                      <a:endParaRPr lang="en-US" altLang="zh-CN" sz="1400" b="1" kern="1200" dirty="0" smtClean="0">
                        <a:solidFill>
                          <a:srgbClr val="FF0000"/>
                        </a:solidFill>
                        <a:latin typeface="+mj-ea"/>
                        <a:ea typeface="+mj-ea"/>
                        <a:cs typeface="+mn-cs"/>
                      </a:endParaRPr>
                    </a:p>
                    <a:p>
                      <a:pPr marL="0" lvl="0" indent="-342900" fontAlgn="base">
                        <a:lnSpc>
                          <a:spcPts val="2500"/>
                        </a:lnSpc>
                        <a:spcAft>
                          <a:spcPct val="0"/>
                        </a:spcAft>
                        <a:buClr>
                          <a:srgbClr val="FF0000"/>
                        </a:buClr>
                        <a:defRPr/>
                      </a:pPr>
                      <a:r>
                        <a:rPr lang="zh-CN" altLang="en-US" sz="1400" b="1" kern="1200" dirty="0" smtClean="0">
                          <a:solidFill>
                            <a:srgbClr val="FF0000"/>
                          </a:solidFill>
                          <a:latin typeface="+mj-ea"/>
                          <a:ea typeface="+mj-ea"/>
                          <a:cs typeface="+mn-cs"/>
                        </a:rPr>
                        <a:t>       组织必须标明设计记录日期、变更版本以及任何尚未包括在设计记录中，但已经授权而且纳入生产的工程变更文件。在所有辅助文件（如：补充的全尺寸结果表、草图、扫描图、剖面图、</a:t>
                      </a:r>
                      <a:r>
                        <a:rPr lang="en-US" altLang="zh-CN" sz="1400" b="1" kern="1200" dirty="0" smtClean="0">
                          <a:solidFill>
                            <a:srgbClr val="FF0000"/>
                          </a:solidFill>
                          <a:latin typeface="+mj-ea"/>
                          <a:ea typeface="+mj-ea"/>
                          <a:cs typeface="+mn-cs"/>
                        </a:rPr>
                        <a:t>CMM</a:t>
                      </a:r>
                      <a:r>
                        <a:rPr lang="zh-CN" altLang="en-US" sz="1400" b="1" kern="1200" dirty="0" smtClean="0">
                          <a:solidFill>
                            <a:srgbClr val="FF0000"/>
                          </a:solidFill>
                          <a:latin typeface="+mj-ea"/>
                          <a:ea typeface="+mj-ea"/>
                          <a:cs typeface="+mn-cs"/>
                        </a:rPr>
                        <a:t>检查点结果、几何尺寸和公差图、其它与零件图相关的辅助图面）上记录变更的版本、绘图时间、组织名称和零件编号。这些辅助材料的副本也必须与全尺寸测量结果一起提交。需要和使用光学比较仪进行检验时，扫描图也必须提交。</a:t>
                      </a:r>
                      <a:endParaRPr lang="en-US" altLang="zh-CN" sz="1400" b="1" kern="1200" dirty="0" smtClean="0">
                        <a:solidFill>
                          <a:srgbClr val="FF0000"/>
                        </a:solidFill>
                        <a:latin typeface="+mj-ea"/>
                        <a:ea typeface="+mj-ea"/>
                        <a:cs typeface="+mn-cs"/>
                      </a:endParaRPr>
                    </a:p>
                    <a:p>
                      <a:pPr marL="0" lvl="0" indent="-342900" fontAlgn="base">
                        <a:lnSpc>
                          <a:spcPts val="2500"/>
                        </a:lnSpc>
                        <a:spcBef>
                          <a:spcPts val="600"/>
                        </a:spcBef>
                        <a:spcAft>
                          <a:spcPts val="600"/>
                        </a:spcAft>
                        <a:buClr>
                          <a:srgbClr val="FF0000"/>
                        </a:buClr>
                        <a:defRPr/>
                      </a:pPr>
                      <a:r>
                        <a:rPr lang="zh-CN" altLang="en-US" sz="1400" b="1" kern="1200" dirty="0" smtClean="0">
                          <a:solidFill>
                            <a:srgbClr val="FF0000"/>
                          </a:solidFill>
                          <a:latin typeface="+mj-ea"/>
                          <a:ea typeface="+mj-ea"/>
                          <a:cs typeface="+mn-cs"/>
                        </a:rPr>
                        <a:t>       组织必须确定其中一个被测零件为标准样件。</a:t>
                      </a:r>
                      <a:endParaRPr lang="en-US" altLang="zh-CN" sz="1400" b="1" kern="1200" dirty="0" smtClean="0">
                        <a:solidFill>
                          <a:srgbClr val="FF0000"/>
                        </a:solidFill>
                        <a:latin typeface="+mj-ea"/>
                        <a:ea typeface="+mj-ea"/>
                        <a:cs typeface="+mn-cs"/>
                      </a:endParaRPr>
                    </a:p>
                    <a:p>
                      <a:pPr marL="342900" lvl="0" indent="-342900" fontAlgn="base">
                        <a:lnSpc>
                          <a:spcPts val="2500"/>
                        </a:lnSpc>
                        <a:spcAft>
                          <a:spcPct val="0"/>
                        </a:spcAft>
                        <a:buClr>
                          <a:srgbClr val="FF0000"/>
                        </a:buClr>
                        <a:defRPr/>
                      </a:pPr>
                      <a:r>
                        <a:rPr lang="en-US" altLang="zh-CN" sz="1400" b="1" kern="0" dirty="0" smtClean="0">
                          <a:solidFill>
                            <a:srgbClr val="000099"/>
                          </a:solidFill>
                          <a:latin typeface="黑体" pitchFamily="49" charset="-122"/>
                          <a:ea typeface="黑体" pitchFamily="49" charset="-122"/>
                        </a:rPr>
                        <a:t>【</a:t>
                      </a:r>
                      <a:r>
                        <a:rPr lang="zh-CN" altLang="en-US" sz="1400" b="1" kern="0" dirty="0" smtClean="0">
                          <a:solidFill>
                            <a:srgbClr val="000099"/>
                          </a:solidFill>
                          <a:latin typeface="黑体" pitchFamily="49" charset="-122"/>
                          <a:ea typeface="黑体" pitchFamily="49" charset="-122"/>
                        </a:rPr>
                        <a:t>注</a:t>
                      </a:r>
                      <a:r>
                        <a:rPr lang="en-US" altLang="zh-CN" sz="1400" b="1" kern="0" dirty="0" smtClean="0">
                          <a:solidFill>
                            <a:srgbClr val="000099"/>
                          </a:solidFill>
                          <a:latin typeface="黑体" pitchFamily="49" charset="-122"/>
                          <a:ea typeface="黑体" pitchFamily="49" charset="-122"/>
                        </a:rPr>
                        <a:t>1】</a:t>
                      </a:r>
                      <a:r>
                        <a:rPr lang="zh-CN" altLang="en-US" sz="1400" b="1" kern="0" dirty="0" smtClean="0">
                          <a:solidFill>
                            <a:srgbClr val="000099"/>
                          </a:solidFill>
                          <a:latin typeface="黑体" pitchFamily="49" charset="-122"/>
                          <a:ea typeface="黑体" pitchFamily="49" charset="-122"/>
                        </a:rPr>
                        <a:t>：可以使用附录</a:t>
                      </a:r>
                      <a:r>
                        <a:rPr lang="en-US" altLang="zh-CN" sz="1400" b="1" kern="0" dirty="0" smtClean="0">
                          <a:solidFill>
                            <a:srgbClr val="000099"/>
                          </a:solidFill>
                          <a:latin typeface="黑体" pitchFamily="49" charset="-122"/>
                          <a:ea typeface="黑体" pitchFamily="49" charset="-122"/>
                        </a:rPr>
                        <a:t>C</a:t>
                      </a:r>
                      <a:r>
                        <a:rPr lang="zh-CN" altLang="en-US" sz="1400" b="1" kern="0" dirty="0" smtClean="0">
                          <a:solidFill>
                            <a:srgbClr val="000099"/>
                          </a:solidFill>
                          <a:latin typeface="黑体" pitchFamily="49" charset="-122"/>
                          <a:ea typeface="黑体" pitchFamily="49" charset="-122"/>
                        </a:rPr>
                        <a:t>中的全尺寸测量结果表以记录图示、几何尺寸与公差</a:t>
                      </a:r>
                      <a:r>
                        <a:rPr lang="en-US" altLang="zh-CN" sz="1400" b="1" kern="0" dirty="0" smtClean="0">
                          <a:solidFill>
                            <a:srgbClr val="000099"/>
                          </a:solidFill>
                          <a:latin typeface="黑体" pitchFamily="49" charset="-122"/>
                          <a:ea typeface="黑体" pitchFamily="49" charset="-122"/>
                        </a:rPr>
                        <a:t>[GD&amp;T]</a:t>
                      </a:r>
                      <a:r>
                        <a:rPr lang="zh-CN" altLang="en-US" sz="1400" b="1" kern="0" dirty="0" smtClean="0">
                          <a:solidFill>
                            <a:srgbClr val="000099"/>
                          </a:solidFill>
                          <a:latin typeface="黑体" pitchFamily="49" charset="-122"/>
                          <a:ea typeface="黑体" pitchFamily="49" charset="-122"/>
                        </a:rPr>
                        <a:t>的表格，也可以在零件图上清楚地标注测量结果，包括剖面图、扫描图或草图等。</a:t>
                      </a:r>
                      <a:endParaRPr lang="en-US" altLang="zh-CN" sz="1400" b="1" kern="0" dirty="0" smtClean="0">
                        <a:solidFill>
                          <a:srgbClr val="000099"/>
                        </a:solidFill>
                        <a:latin typeface="黑体" pitchFamily="49" charset="-122"/>
                        <a:ea typeface="黑体" pitchFamily="49" charset="-122"/>
                      </a:endParaRPr>
                    </a:p>
                    <a:p>
                      <a:pPr marL="342900" lvl="0" indent="-342900" fontAlgn="base">
                        <a:lnSpc>
                          <a:spcPts val="2500"/>
                        </a:lnSpc>
                        <a:spcAft>
                          <a:spcPct val="0"/>
                        </a:spcAft>
                        <a:buNone/>
                        <a:defRPr/>
                      </a:pPr>
                      <a:r>
                        <a:rPr lang="en-US" altLang="zh-CN" sz="1400" b="1" kern="0" dirty="0" smtClean="0">
                          <a:solidFill>
                            <a:srgbClr val="000099"/>
                          </a:solidFill>
                          <a:latin typeface="黑体" pitchFamily="49" charset="-122"/>
                          <a:ea typeface="黑体" pitchFamily="49" charset="-122"/>
                        </a:rPr>
                        <a:t>【</a:t>
                      </a:r>
                      <a:r>
                        <a:rPr lang="zh-CN" altLang="en-US" sz="1400" b="1" kern="0" dirty="0" smtClean="0">
                          <a:solidFill>
                            <a:srgbClr val="000099"/>
                          </a:solidFill>
                          <a:latin typeface="黑体" pitchFamily="49" charset="-122"/>
                          <a:ea typeface="黑体" pitchFamily="49" charset="-122"/>
                        </a:rPr>
                        <a:t>注</a:t>
                      </a:r>
                      <a:r>
                        <a:rPr lang="en-US" altLang="zh-CN" sz="1400" b="1" kern="0" dirty="0" smtClean="0">
                          <a:solidFill>
                            <a:srgbClr val="000099"/>
                          </a:solidFill>
                          <a:latin typeface="黑体" pitchFamily="49" charset="-122"/>
                          <a:ea typeface="黑体" pitchFamily="49" charset="-122"/>
                        </a:rPr>
                        <a:t>2】</a:t>
                      </a:r>
                      <a:r>
                        <a:rPr lang="zh-CN" altLang="en-US" sz="1400" b="1" kern="0" dirty="0" smtClean="0">
                          <a:solidFill>
                            <a:srgbClr val="000099"/>
                          </a:solidFill>
                          <a:latin typeface="黑体" pitchFamily="49" charset="-122"/>
                          <a:ea typeface="黑体" pitchFamily="49" charset="-122"/>
                        </a:rPr>
                        <a:t>：通常全尺寸测量结果不适用于散装材料。</a:t>
                      </a:r>
                      <a:endParaRPr lang="en-US" altLang="zh-CN" sz="1400" b="1" kern="0" dirty="0" smtClean="0">
                        <a:solidFill>
                          <a:srgbClr val="000099"/>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1750595354"/>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第二章    </a:t>
            </a:r>
            <a:r>
              <a:rPr lang="en-US" altLang="zh-CN" dirty="0" smtClean="0"/>
              <a:t>PPAP</a:t>
            </a:r>
            <a:r>
              <a:rPr lang="zh-CN" altLang="en-US" dirty="0" smtClean="0"/>
              <a:t>的过程要求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468246"/>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7250">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2. PPAP</a:t>
                      </a:r>
                      <a:r>
                        <a:rPr lang="zh-CN" altLang="en-US" sz="1800" b="1" dirty="0" smtClean="0">
                          <a:effectLst/>
                          <a:latin typeface="+mn-ea"/>
                          <a:ea typeface="+mn-ea"/>
                          <a:cs typeface="Times New Roman" panose="02020603050405020304" pitchFamily="18" charset="0"/>
                        </a:rPr>
                        <a:t>要求</a:t>
                      </a:r>
                      <a:r>
                        <a:rPr lang="en-US" altLang="zh-CN" sz="1800" b="1" dirty="0" smtClean="0">
                          <a:effectLst/>
                          <a:latin typeface="+mn-ea"/>
                          <a:ea typeface="+mn-ea"/>
                          <a:cs typeface="Times New Roman" panose="02020603050405020304" pitchFamily="18" charset="0"/>
                        </a:rPr>
                        <a:t>——2.9 </a:t>
                      </a:r>
                      <a:r>
                        <a:rPr lang="zh-CN" altLang="en-US" sz="1800" b="1" dirty="0" smtClean="0">
                          <a:effectLst/>
                          <a:latin typeface="+mn-ea"/>
                          <a:ea typeface="+mn-ea"/>
                          <a:cs typeface="Times New Roman" panose="02020603050405020304" pitchFamily="18" charset="0"/>
                        </a:rPr>
                        <a:t>全尺寸测量结果</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087246">
                <a:tc>
                  <a:txBody>
                    <a:bodyPr/>
                    <a:lstStyle/>
                    <a:p>
                      <a:pPr marL="0" marR="0" lvl="0" indent="-342900" algn="ctr" defTabSz="914400" rtl="0" eaLnBrk="1" fontAlgn="base" latinLnBrk="0" hangingPunct="1">
                        <a:lnSpc>
                          <a:spcPts val="3000"/>
                        </a:lnSpc>
                        <a:spcBef>
                          <a:spcPts val="0"/>
                        </a:spcBef>
                        <a:spcAft>
                          <a:spcPct val="0"/>
                        </a:spcAft>
                        <a:buClr>
                          <a:srgbClr val="FF0000"/>
                        </a:buClr>
                        <a:buSzTx/>
                        <a:buFontTx/>
                        <a:buNone/>
                        <a:tabLst/>
                        <a:defRPr/>
                      </a:pPr>
                      <a:r>
                        <a:rPr lang="zh-CN" altLang="en-US" sz="1600" b="1" kern="1200" noProof="0" dirty="0" smtClean="0">
                          <a:solidFill>
                            <a:srgbClr val="FF0000"/>
                          </a:solidFill>
                          <a:latin typeface="+mj-ea"/>
                          <a:ea typeface="+mj-ea"/>
                          <a:cs typeface="+mn-cs"/>
                        </a:rPr>
                        <a:t>附录</a:t>
                      </a:r>
                      <a:r>
                        <a:rPr lang="en-US" altLang="zh-CN" sz="1600" b="1" kern="1200" noProof="0" dirty="0" smtClean="0">
                          <a:solidFill>
                            <a:srgbClr val="FF0000"/>
                          </a:solidFill>
                          <a:latin typeface="+mj-ea"/>
                          <a:ea typeface="+mj-ea"/>
                          <a:cs typeface="+mn-cs"/>
                        </a:rPr>
                        <a:t>C</a:t>
                      </a:r>
                      <a:r>
                        <a:rPr lang="zh-CN" altLang="en-US" sz="1600" b="1" kern="1200" noProof="0" dirty="0" smtClean="0">
                          <a:solidFill>
                            <a:srgbClr val="FF0000"/>
                          </a:solidFill>
                          <a:latin typeface="+mj-ea"/>
                          <a:ea typeface="+mj-ea"/>
                          <a:cs typeface="+mn-cs"/>
                        </a:rPr>
                        <a:t>：生产件批准</a:t>
                      </a:r>
                      <a:r>
                        <a:rPr lang="en-US" altLang="zh-CN" sz="1600" b="1" kern="1200" noProof="0" dirty="0" smtClean="0">
                          <a:solidFill>
                            <a:srgbClr val="FF0000"/>
                          </a:solidFill>
                          <a:latin typeface="+mj-ea"/>
                          <a:ea typeface="+mj-ea"/>
                          <a:cs typeface="+mn-cs"/>
                        </a:rPr>
                        <a:t>——</a:t>
                      </a:r>
                      <a:r>
                        <a:rPr lang="zh-CN" altLang="en-US" sz="1600" b="1" kern="1200" noProof="0" dirty="0" smtClean="0">
                          <a:solidFill>
                            <a:srgbClr val="FF0000"/>
                          </a:solidFill>
                          <a:latin typeface="+mj-ea"/>
                          <a:ea typeface="+mj-ea"/>
                          <a:cs typeface="+mn-cs"/>
                        </a:rPr>
                        <a:t>尺寸检测结果</a:t>
                      </a:r>
                      <a:endParaRPr lang="en-US" altLang="zh-CN" sz="1600" b="1" kern="1200" dirty="0" smtClean="0">
                        <a:solidFill>
                          <a:srgbClr val="FF0000"/>
                        </a:solidFill>
                        <a:latin typeface="+mj-ea"/>
                        <a:ea typeface="+mj-ea"/>
                        <a:cs typeface="+mn-cs"/>
                      </a:endParaRPr>
                    </a:p>
                    <a:p>
                      <a:pPr marL="0" lvl="0" indent="-342900" fontAlgn="base">
                        <a:lnSpc>
                          <a:spcPts val="3000"/>
                        </a:lnSpc>
                        <a:spcAft>
                          <a:spcPct val="0"/>
                        </a:spcAft>
                        <a:buClr>
                          <a:srgbClr val="FF0000"/>
                        </a:buClr>
                        <a:defRPr/>
                      </a:pPr>
                      <a:endParaRPr lang="en-US" altLang="zh-CN" sz="1500" b="1" kern="1200" dirty="0" smtClean="0">
                        <a:solidFill>
                          <a:srgbClr val="FF0000"/>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graphicFrame>
        <p:nvGraphicFramePr>
          <p:cNvPr id="5" name="表格 4"/>
          <p:cNvGraphicFramePr>
            <a:graphicFrameLocks noGrp="1"/>
          </p:cNvGraphicFramePr>
          <p:nvPr/>
        </p:nvGraphicFramePr>
        <p:xfrm>
          <a:off x="539552" y="1705372"/>
          <a:ext cx="8102705" cy="3290704"/>
        </p:xfrm>
        <a:graphic>
          <a:graphicData uri="http://schemas.openxmlformats.org/drawingml/2006/table">
            <a:tbl>
              <a:tblPr/>
              <a:tblGrid>
                <a:gridCol w="1012109"/>
                <a:gridCol w="1012109"/>
                <a:gridCol w="1012109"/>
                <a:gridCol w="953749"/>
                <a:gridCol w="950416"/>
                <a:gridCol w="1654889"/>
                <a:gridCol w="753662"/>
                <a:gridCol w="753662"/>
              </a:tblGrid>
              <a:tr h="822676">
                <a:tc gridSpan="5">
                  <a:txBody>
                    <a:bodyPr/>
                    <a:lstStyle/>
                    <a:p>
                      <a:pPr algn="l">
                        <a:lnSpc>
                          <a:spcPts val="2500"/>
                        </a:lnSpc>
                        <a:spcAft>
                          <a:spcPts val="0"/>
                        </a:spcAft>
                      </a:pPr>
                      <a:r>
                        <a:rPr lang="zh-CN" sz="1400" kern="100" dirty="0">
                          <a:latin typeface="黑体" pitchFamily="49" charset="-122"/>
                          <a:ea typeface="黑体" pitchFamily="49" charset="-122"/>
                          <a:cs typeface="Times New Roman"/>
                        </a:rPr>
                        <a:t>组织：</a:t>
                      </a:r>
                    </a:p>
                    <a:p>
                      <a:pPr algn="l">
                        <a:lnSpc>
                          <a:spcPts val="2500"/>
                        </a:lnSpc>
                        <a:spcAft>
                          <a:spcPts val="0"/>
                        </a:spcAft>
                      </a:pPr>
                      <a:r>
                        <a:rPr lang="zh-CN" sz="1400" kern="100" dirty="0">
                          <a:latin typeface="黑体" pitchFamily="49" charset="-122"/>
                          <a:ea typeface="黑体" pitchFamily="49" charset="-122"/>
                          <a:cs typeface="Times New Roman"/>
                        </a:rPr>
                        <a:t>供方</a:t>
                      </a:r>
                      <a:r>
                        <a:rPr lang="en-US" sz="1400" kern="100" dirty="0">
                          <a:latin typeface="黑体" pitchFamily="49" charset="-122"/>
                          <a:ea typeface="黑体" pitchFamily="49" charset="-122"/>
                          <a:cs typeface="Times New Roman"/>
                        </a:rPr>
                        <a:t>/</a:t>
                      </a:r>
                      <a:r>
                        <a:rPr lang="zh-CN" sz="1400" kern="100" dirty="0">
                          <a:latin typeface="黑体" pitchFamily="49" charset="-122"/>
                          <a:ea typeface="黑体" pitchFamily="49" charset="-122"/>
                          <a:cs typeface="Times New Roman"/>
                        </a:rPr>
                        <a:t>供货商代码：</a:t>
                      </a: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rowSpan="2" gridSpan="3">
                  <a:txBody>
                    <a:bodyPr/>
                    <a:lstStyle/>
                    <a:p>
                      <a:pPr algn="l">
                        <a:lnSpc>
                          <a:spcPts val="2300"/>
                        </a:lnSpc>
                        <a:spcAft>
                          <a:spcPts val="0"/>
                        </a:spcAft>
                      </a:pPr>
                      <a:r>
                        <a:rPr lang="zh-CN" sz="1400" kern="100" dirty="0">
                          <a:latin typeface="黑体" pitchFamily="49" charset="-122"/>
                          <a:ea typeface="黑体" pitchFamily="49" charset="-122"/>
                          <a:cs typeface="Times New Roman"/>
                        </a:rPr>
                        <a:t>零件编号：</a:t>
                      </a:r>
                    </a:p>
                    <a:p>
                      <a:pPr algn="l">
                        <a:lnSpc>
                          <a:spcPts val="2300"/>
                        </a:lnSpc>
                        <a:spcAft>
                          <a:spcPts val="0"/>
                        </a:spcAft>
                      </a:pPr>
                      <a:r>
                        <a:rPr lang="zh-CN" sz="1400" kern="100" dirty="0">
                          <a:latin typeface="黑体" pitchFamily="49" charset="-122"/>
                          <a:ea typeface="黑体" pitchFamily="49" charset="-122"/>
                          <a:cs typeface="Times New Roman"/>
                        </a:rPr>
                        <a:t>零件名称：</a:t>
                      </a:r>
                    </a:p>
                    <a:p>
                      <a:pPr algn="l">
                        <a:lnSpc>
                          <a:spcPts val="2300"/>
                        </a:lnSpc>
                        <a:spcAft>
                          <a:spcPts val="0"/>
                        </a:spcAft>
                      </a:pPr>
                      <a:r>
                        <a:rPr lang="zh-CN" sz="1400" kern="100" dirty="0">
                          <a:latin typeface="黑体" pitchFamily="49" charset="-122"/>
                          <a:ea typeface="黑体" pitchFamily="49" charset="-122"/>
                          <a:cs typeface="Times New Roman"/>
                        </a:rPr>
                        <a:t>设计记录变更等级：</a:t>
                      </a:r>
                    </a:p>
                    <a:p>
                      <a:pPr algn="l">
                        <a:lnSpc>
                          <a:spcPts val="2300"/>
                        </a:lnSpc>
                        <a:spcAft>
                          <a:spcPts val="0"/>
                        </a:spcAft>
                      </a:pPr>
                      <a:r>
                        <a:rPr lang="zh-CN" sz="1400" kern="100" dirty="0">
                          <a:latin typeface="黑体" pitchFamily="49" charset="-122"/>
                          <a:ea typeface="黑体" pitchFamily="49" charset="-122"/>
                          <a:cs typeface="Times New Roman"/>
                        </a:rPr>
                        <a:t>工程变更文件：</a:t>
                      </a: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zh-CN" altLang="en-US"/>
                    </a:p>
                  </a:txBody>
                  <a:tcPr/>
                </a:tc>
                <a:tc rowSpan="2" hMerge="1">
                  <a:txBody>
                    <a:bodyPr/>
                    <a:lstStyle/>
                    <a:p>
                      <a:endParaRPr lang="zh-CN" altLang="en-US"/>
                    </a:p>
                  </a:txBody>
                  <a:tcPr/>
                </a:tc>
              </a:tr>
              <a:tr h="411338">
                <a:tc gridSpan="5">
                  <a:txBody>
                    <a:bodyPr/>
                    <a:lstStyle/>
                    <a:p>
                      <a:pPr algn="l">
                        <a:lnSpc>
                          <a:spcPts val="2500"/>
                        </a:lnSpc>
                        <a:spcAft>
                          <a:spcPts val="0"/>
                        </a:spcAft>
                      </a:pPr>
                      <a:r>
                        <a:rPr lang="zh-CN" sz="1400" kern="100" dirty="0">
                          <a:latin typeface="黑体" pitchFamily="49" charset="-122"/>
                          <a:ea typeface="黑体" pitchFamily="49" charset="-122"/>
                          <a:cs typeface="Times New Roman"/>
                        </a:rPr>
                        <a:t>试验设备：</a:t>
                      </a: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3" vMerge="1">
                  <a:txBody>
                    <a:bodyPr/>
                    <a:lstStyle/>
                    <a:p>
                      <a:endParaRPr lang="zh-CN" altLang="en-US"/>
                    </a:p>
                  </a:txBody>
                  <a:tcPr/>
                </a:tc>
                <a:tc hMerge="1" vMerge="1">
                  <a:txBody>
                    <a:bodyPr/>
                    <a:lstStyle/>
                    <a:p>
                      <a:endParaRPr lang="zh-CN" altLang="en-US"/>
                    </a:p>
                  </a:txBody>
                  <a:tcPr/>
                </a:tc>
                <a:tc hMerge="1" vMerge="1">
                  <a:txBody>
                    <a:bodyPr/>
                    <a:lstStyle/>
                    <a:p>
                      <a:endParaRPr lang="zh-CN" altLang="en-US"/>
                    </a:p>
                  </a:txBody>
                  <a:tcPr/>
                </a:tc>
              </a:tr>
              <a:tr h="411338">
                <a:tc>
                  <a:txBody>
                    <a:bodyPr/>
                    <a:lstStyle/>
                    <a:p>
                      <a:pPr algn="ctr">
                        <a:lnSpc>
                          <a:spcPts val="2500"/>
                        </a:lnSpc>
                        <a:spcAft>
                          <a:spcPts val="0"/>
                        </a:spcAft>
                      </a:pPr>
                      <a:r>
                        <a:rPr lang="zh-CN" sz="1400" kern="100">
                          <a:latin typeface="黑体" pitchFamily="49" charset="-122"/>
                          <a:ea typeface="黑体" pitchFamily="49" charset="-122"/>
                          <a:cs typeface="Times New Roman"/>
                        </a:rPr>
                        <a:t>项目</a:t>
                      </a: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r>
                        <a:rPr lang="zh-CN" sz="1400" kern="100">
                          <a:latin typeface="黑体" pitchFamily="49" charset="-122"/>
                          <a:ea typeface="黑体" pitchFamily="49" charset="-122"/>
                          <a:cs typeface="Times New Roman"/>
                        </a:rPr>
                        <a:t>尺寸</a:t>
                      </a:r>
                      <a:r>
                        <a:rPr lang="en-US" sz="1400" kern="100">
                          <a:latin typeface="黑体" pitchFamily="49" charset="-122"/>
                          <a:ea typeface="黑体" pitchFamily="49" charset="-122"/>
                          <a:cs typeface="Times New Roman"/>
                        </a:rPr>
                        <a:t>/</a:t>
                      </a:r>
                      <a:r>
                        <a:rPr lang="zh-CN" sz="1400" kern="100">
                          <a:latin typeface="黑体" pitchFamily="49" charset="-122"/>
                          <a:ea typeface="黑体" pitchFamily="49" charset="-122"/>
                          <a:cs typeface="Times New Roman"/>
                        </a:rPr>
                        <a:t>规范</a:t>
                      </a: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r>
                        <a:rPr lang="zh-CN" sz="1400" kern="100">
                          <a:latin typeface="黑体" pitchFamily="49" charset="-122"/>
                          <a:ea typeface="黑体" pitchFamily="49" charset="-122"/>
                          <a:cs typeface="Times New Roman"/>
                        </a:rPr>
                        <a:t>规范</a:t>
                      </a:r>
                      <a:r>
                        <a:rPr lang="en-US" sz="1400" kern="100">
                          <a:latin typeface="黑体" pitchFamily="49" charset="-122"/>
                          <a:ea typeface="黑体" pitchFamily="49" charset="-122"/>
                          <a:cs typeface="Times New Roman"/>
                        </a:rPr>
                        <a:t>/</a:t>
                      </a:r>
                      <a:r>
                        <a:rPr lang="zh-CN" sz="1400" kern="100">
                          <a:latin typeface="黑体" pitchFamily="49" charset="-122"/>
                          <a:ea typeface="黑体" pitchFamily="49" charset="-122"/>
                          <a:cs typeface="Times New Roman"/>
                        </a:rPr>
                        <a:t>界限</a:t>
                      </a: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r>
                        <a:rPr lang="zh-CN" sz="1400" kern="100">
                          <a:latin typeface="黑体" pitchFamily="49" charset="-122"/>
                          <a:ea typeface="黑体" pitchFamily="49" charset="-122"/>
                          <a:cs typeface="Times New Roman"/>
                        </a:rPr>
                        <a:t>试验日期</a:t>
                      </a: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r>
                        <a:rPr lang="zh-CN" sz="1400" kern="100">
                          <a:latin typeface="黑体" pitchFamily="49" charset="-122"/>
                          <a:ea typeface="黑体" pitchFamily="49" charset="-122"/>
                          <a:cs typeface="Times New Roman"/>
                        </a:rPr>
                        <a:t>试验数量</a:t>
                      </a: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r>
                        <a:rPr lang="zh-CN" sz="1400" kern="100">
                          <a:latin typeface="黑体" pitchFamily="49" charset="-122"/>
                          <a:ea typeface="黑体" pitchFamily="49" charset="-122"/>
                          <a:cs typeface="Times New Roman"/>
                        </a:rPr>
                        <a:t>试验结果（数据）</a:t>
                      </a: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r>
                        <a:rPr lang="zh-CN" sz="1400" kern="100">
                          <a:latin typeface="黑体" pitchFamily="49" charset="-122"/>
                          <a:ea typeface="黑体" pitchFamily="49" charset="-122"/>
                          <a:cs typeface="Times New Roman"/>
                        </a:rPr>
                        <a:t>合格</a:t>
                      </a: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r>
                        <a:rPr lang="zh-CN" sz="1400" kern="100">
                          <a:latin typeface="黑体" pitchFamily="49" charset="-122"/>
                          <a:ea typeface="黑体" pitchFamily="49" charset="-122"/>
                          <a:cs typeface="Times New Roman"/>
                        </a:rPr>
                        <a:t>不合格</a:t>
                      </a: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1338">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1338">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1338">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1338">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dirty="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400" kern="100" dirty="0">
                        <a:latin typeface="黑体" pitchFamily="49" charset="-122"/>
                        <a:ea typeface="黑体" pitchFamily="49" charset="-122"/>
                        <a:cs typeface="Times New Roman"/>
                      </a:endParaRPr>
                    </a:p>
                  </a:txBody>
                  <a:tcPr marL="67740" marR="677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第二章    </a:t>
            </a:r>
            <a:r>
              <a:rPr lang="en-US" altLang="zh-CN" dirty="0" smtClean="0"/>
              <a:t>PPAP</a:t>
            </a:r>
            <a:r>
              <a:rPr lang="zh-CN" altLang="en-US" dirty="0" smtClean="0"/>
              <a:t>的过程要求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464496"/>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7250">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2. PPAP</a:t>
                      </a:r>
                      <a:r>
                        <a:rPr lang="zh-CN" altLang="en-US" sz="1800" b="1" dirty="0" smtClean="0">
                          <a:effectLst/>
                          <a:latin typeface="+mn-ea"/>
                          <a:ea typeface="+mn-ea"/>
                          <a:cs typeface="Times New Roman" panose="02020603050405020304" pitchFamily="18" charset="0"/>
                        </a:rPr>
                        <a:t>要求</a:t>
                      </a:r>
                      <a:r>
                        <a:rPr lang="en-US" altLang="zh-CN" sz="1800" b="1" dirty="0" smtClean="0">
                          <a:effectLst/>
                          <a:latin typeface="+mn-ea"/>
                          <a:ea typeface="+mn-ea"/>
                          <a:cs typeface="Times New Roman" panose="02020603050405020304" pitchFamily="18" charset="0"/>
                        </a:rPr>
                        <a:t>——2.10 </a:t>
                      </a:r>
                      <a:r>
                        <a:rPr lang="zh-CN" altLang="en-US" sz="1800" b="1" dirty="0" smtClean="0">
                          <a:effectLst/>
                          <a:latin typeface="+mn-ea"/>
                          <a:ea typeface="+mn-ea"/>
                          <a:cs typeface="Times New Roman" panose="02020603050405020304" pitchFamily="18" charset="0"/>
                        </a:rPr>
                        <a:t>材料</a:t>
                      </a:r>
                      <a:r>
                        <a:rPr lang="en-US" altLang="zh-CN" sz="1800" b="1" dirty="0" smtClean="0">
                          <a:effectLst/>
                          <a:latin typeface="+mn-ea"/>
                          <a:ea typeface="+mn-ea"/>
                          <a:cs typeface="Times New Roman" panose="02020603050405020304" pitchFamily="18" charset="0"/>
                        </a:rPr>
                        <a:t>/</a:t>
                      </a:r>
                      <a:r>
                        <a:rPr lang="zh-CN" altLang="en-US" sz="1800" b="1" dirty="0" smtClean="0">
                          <a:effectLst/>
                          <a:latin typeface="+mn-ea"/>
                          <a:ea typeface="+mn-ea"/>
                          <a:cs typeface="Times New Roman" panose="02020603050405020304" pitchFamily="18" charset="0"/>
                        </a:rPr>
                        <a:t>性能试验结果的记录</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087246">
                <a:tc>
                  <a:txBody>
                    <a:bodyPr/>
                    <a:lstStyle/>
                    <a:p>
                      <a:pPr marL="0" lvl="0" indent="-342900" fontAlgn="base">
                        <a:lnSpc>
                          <a:spcPts val="3000"/>
                        </a:lnSpc>
                        <a:spcAft>
                          <a:spcPct val="0"/>
                        </a:spcAft>
                        <a:buClr>
                          <a:srgbClr val="FF0000"/>
                        </a:buClr>
                        <a:defRPr/>
                      </a:pPr>
                      <a:r>
                        <a:rPr lang="zh-CN" altLang="en-US" sz="1500" b="1" kern="1200" dirty="0" smtClean="0">
                          <a:solidFill>
                            <a:srgbClr val="FF0000"/>
                          </a:solidFill>
                          <a:latin typeface="+mj-ea"/>
                          <a:ea typeface="+mj-ea"/>
                          <a:cs typeface="+mn-cs"/>
                        </a:rPr>
                        <a:t>       对于设计记录或控制计划中规定的材料和</a:t>
                      </a:r>
                      <a:r>
                        <a:rPr lang="en-US" altLang="zh-CN" sz="1500" b="1" kern="1200" dirty="0" smtClean="0">
                          <a:solidFill>
                            <a:srgbClr val="FF0000"/>
                          </a:solidFill>
                          <a:latin typeface="+mj-ea"/>
                          <a:ea typeface="+mj-ea"/>
                          <a:cs typeface="+mn-cs"/>
                        </a:rPr>
                        <a:t>/</a:t>
                      </a:r>
                      <a:r>
                        <a:rPr lang="zh-CN" altLang="en-US" sz="1500" b="1" kern="1200" dirty="0" smtClean="0">
                          <a:solidFill>
                            <a:srgbClr val="FF0000"/>
                          </a:solidFill>
                          <a:latin typeface="+mj-ea"/>
                          <a:ea typeface="+mj-ea"/>
                          <a:cs typeface="+mn-cs"/>
                        </a:rPr>
                        <a:t>或性能试验，组织必须有试验结果记录。</a:t>
                      </a:r>
                      <a:endParaRPr lang="en-US" altLang="zh-CN" sz="1500" b="1" kern="1200" dirty="0" smtClean="0">
                        <a:solidFill>
                          <a:srgbClr val="FF0000"/>
                        </a:solidFill>
                        <a:latin typeface="+mj-ea"/>
                        <a:ea typeface="+mj-ea"/>
                        <a:cs typeface="+mn-cs"/>
                      </a:endParaRPr>
                    </a:p>
                    <a:p>
                      <a:pPr marL="0" lvl="0" indent="-342900" fontAlgn="base">
                        <a:lnSpc>
                          <a:spcPts val="3000"/>
                        </a:lnSpc>
                        <a:spcAft>
                          <a:spcPct val="0"/>
                        </a:spcAft>
                        <a:buClr>
                          <a:srgbClr val="FF0000"/>
                        </a:buClr>
                        <a:defRPr/>
                      </a:pPr>
                      <a:endParaRPr lang="en-US" altLang="zh-CN" sz="1500" b="1" kern="1200" dirty="0" smtClean="0">
                        <a:solidFill>
                          <a:srgbClr val="FF0000"/>
                        </a:solidFill>
                        <a:latin typeface="+mj-ea"/>
                        <a:ea typeface="+mj-ea"/>
                        <a:cs typeface="+mn-cs"/>
                      </a:endParaRPr>
                    </a:p>
                    <a:p>
                      <a:pPr marL="0" lvl="0" indent="-342900" fontAlgn="base">
                        <a:lnSpc>
                          <a:spcPts val="3000"/>
                        </a:lnSpc>
                        <a:spcAft>
                          <a:spcPct val="0"/>
                        </a:spcAft>
                        <a:buClr>
                          <a:srgbClr val="FF0000"/>
                        </a:buClr>
                        <a:defRPr/>
                      </a:pPr>
                      <a:endParaRPr lang="en-US" altLang="zh-CN" sz="1500" b="1" kern="1200" dirty="0" smtClean="0">
                        <a:solidFill>
                          <a:srgbClr val="FF0000"/>
                        </a:solidFill>
                        <a:latin typeface="+mj-ea"/>
                        <a:ea typeface="+mj-ea"/>
                        <a:cs typeface="+mn-cs"/>
                      </a:endParaRPr>
                    </a:p>
                    <a:p>
                      <a:pPr eaLnBrk="0" hangingPunct="0">
                        <a:lnSpc>
                          <a:spcPts val="3300"/>
                        </a:lnSpc>
                        <a:buClr>
                          <a:schemeClr val="accent2"/>
                        </a:buClr>
                        <a:buSzPct val="85000"/>
                      </a:pPr>
                      <a:r>
                        <a:rPr lang="zh-CN" altLang="en-US" sz="1500" b="1" kern="1200" dirty="0" smtClean="0">
                          <a:solidFill>
                            <a:srgbClr val="FF0000"/>
                          </a:solidFill>
                          <a:latin typeface="+mj-ea"/>
                          <a:ea typeface="+mj-ea"/>
                          <a:cs typeface="+mn-cs"/>
                        </a:rPr>
                        <a:t>       当设计记录或控制计划中规定有化学、物理或金属的要求时，组织必须对所有这些零件和产品材料进行试验，并记录试验结果。</a:t>
                      </a:r>
                      <a:endParaRPr lang="en-US" altLang="zh-CN" sz="1500" b="1" kern="1200" dirty="0" smtClean="0">
                        <a:solidFill>
                          <a:srgbClr val="FF0000"/>
                        </a:solidFill>
                        <a:latin typeface="+mj-ea"/>
                        <a:ea typeface="+mj-ea"/>
                        <a:cs typeface="+mn-cs"/>
                      </a:endParaRPr>
                    </a:p>
                    <a:p>
                      <a:pPr algn="ctr" eaLnBrk="0" hangingPunct="0">
                        <a:lnSpc>
                          <a:spcPts val="3300"/>
                        </a:lnSpc>
                        <a:buClr>
                          <a:schemeClr val="accent2"/>
                        </a:buClr>
                        <a:buSzPct val="85000"/>
                      </a:pPr>
                      <a:r>
                        <a:rPr lang="zh-CN" altLang="en-US" sz="1500" b="1" kern="1200" dirty="0" smtClean="0">
                          <a:solidFill>
                            <a:srgbClr val="FF0000"/>
                          </a:solidFill>
                          <a:latin typeface="+mj-ea"/>
                          <a:ea typeface="+mj-ea"/>
                          <a:cs typeface="+mn-cs"/>
                        </a:rPr>
                        <a:t>材料试验结果必须包含以下内容</a:t>
                      </a:r>
                      <a:endParaRPr lang="zh-CN" altLang="zh-CN" sz="1500" b="1" kern="1200" dirty="0" smtClean="0">
                        <a:solidFill>
                          <a:srgbClr val="FF0000"/>
                        </a:solidFill>
                        <a:latin typeface="+mj-ea"/>
                        <a:ea typeface="+mj-ea"/>
                        <a:cs typeface="+mn-cs"/>
                      </a:endParaRPr>
                    </a:p>
                    <a:p>
                      <a:pPr marL="0" lvl="0" indent="-342900" fontAlgn="base">
                        <a:lnSpc>
                          <a:spcPts val="3000"/>
                        </a:lnSpc>
                        <a:spcAft>
                          <a:spcPct val="0"/>
                        </a:spcAft>
                        <a:buClr>
                          <a:srgbClr val="FF0000"/>
                        </a:buClr>
                        <a:defRPr/>
                      </a:pPr>
                      <a:endParaRPr lang="en-US" altLang="zh-CN" sz="1500" b="1" kern="1200" dirty="0" smtClean="0">
                        <a:solidFill>
                          <a:srgbClr val="FF0000"/>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sp>
        <p:nvSpPr>
          <p:cNvPr id="6" name="矩形 5"/>
          <p:cNvSpPr/>
          <p:nvPr/>
        </p:nvSpPr>
        <p:spPr>
          <a:xfrm>
            <a:off x="323528" y="1929286"/>
            <a:ext cx="8496944" cy="352150"/>
          </a:xfrm>
          <a:prstGeom prst="rect">
            <a:avLst/>
          </a:prstGeom>
          <a:ln>
            <a:solidFill>
              <a:schemeClr val="accent1">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altLang="zh-CN" b="1" dirty="0" smtClean="0">
                <a:solidFill>
                  <a:schemeClr val="bg1"/>
                </a:solidFill>
              </a:rPr>
              <a:t>2. </a:t>
            </a:r>
            <a:r>
              <a:rPr lang="en-US" altLang="zh-CN" b="1" dirty="0" smtClean="0">
                <a:latin typeface="+mn-ea"/>
                <a:cs typeface="Times New Roman" panose="02020603050405020304" pitchFamily="18" charset="0"/>
              </a:rPr>
              <a:t>PPAP</a:t>
            </a:r>
            <a:r>
              <a:rPr lang="zh-CN" altLang="en-US" b="1" dirty="0" smtClean="0">
                <a:latin typeface="+mn-ea"/>
                <a:cs typeface="Times New Roman" panose="02020603050405020304" pitchFamily="18" charset="0"/>
              </a:rPr>
              <a:t>要求</a:t>
            </a:r>
            <a:r>
              <a:rPr lang="en-US" altLang="zh-CN" b="1" dirty="0" smtClean="0">
                <a:latin typeface="+mn-ea"/>
                <a:cs typeface="Times New Roman" panose="02020603050405020304" pitchFamily="18" charset="0"/>
              </a:rPr>
              <a:t>——2.10.1 </a:t>
            </a:r>
            <a:r>
              <a:rPr lang="zh-CN" altLang="en-US" b="1" dirty="0" smtClean="0">
                <a:latin typeface="+mn-ea"/>
                <a:cs typeface="Times New Roman" panose="02020603050405020304" pitchFamily="18" charset="0"/>
              </a:rPr>
              <a:t>材料试验结果</a:t>
            </a:r>
            <a:endParaRPr lang="zh-CN" altLang="en-US" b="1" dirty="0" smtClean="0">
              <a:solidFill>
                <a:srgbClr val="FF0000"/>
              </a:solidFill>
              <a:latin typeface="黑体" pitchFamily="49" charset="-122"/>
              <a:ea typeface="黑体" pitchFamily="49" charset="-122"/>
            </a:endParaRPr>
          </a:p>
        </p:txBody>
      </p:sp>
      <p:sp>
        <p:nvSpPr>
          <p:cNvPr id="7" name="内容占位符 2"/>
          <p:cNvSpPr txBox="1">
            <a:spLocks/>
          </p:cNvSpPr>
          <p:nvPr/>
        </p:nvSpPr>
        <p:spPr bwMode="auto">
          <a:xfrm>
            <a:off x="395536" y="3647869"/>
            <a:ext cx="4392488" cy="1585895"/>
          </a:xfrm>
          <a:prstGeom prst="rect">
            <a:avLst/>
          </a:prstGeom>
          <a:noFill/>
          <a:ln w="9525">
            <a:solidFill>
              <a:srgbClr val="00B050"/>
            </a:solidFill>
            <a:miter lim="800000"/>
            <a:headEnd/>
            <a:tailEnd/>
          </a:ln>
        </p:spPr>
        <p:txBody>
          <a:bodyPr/>
          <a:lstStyle/>
          <a:p>
            <a:pPr marL="400050" lvl="0" indent="-400050" fontAlgn="base">
              <a:lnSpc>
                <a:spcPts val="2500"/>
              </a:lnSpc>
              <a:spcAft>
                <a:spcPct val="0"/>
              </a:spcAft>
              <a:buClr>
                <a:srgbClr val="FF0000"/>
              </a:buClr>
              <a:buFont typeface="Wingdings" pitchFamily="2" charset="2"/>
              <a:buChar char="l"/>
              <a:defRPr/>
            </a:pPr>
            <a:r>
              <a:rPr lang="zh-CN" altLang="en-US" sz="1400" b="1" kern="0" dirty="0" smtClean="0">
                <a:solidFill>
                  <a:srgbClr val="000099"/>
                </a:solidFill>
                <a:latin typeface="+mj-ea"/>
                <a:ea typeface="+mj-ea"/>
              </a:rPr>
              <a:t>试验零件的设计变更等级；</a:t>
            </a:r>
            <a:endParaRPr lang="en-US" altLang="zh-CN" sz="1400" b="1" kern="0" dirty="0" smtClean="0">
              <a:solidFill>
                <a:srgbClr val="000099"/>
              </a:solidFill>
              <a:latin typeface="+mj-ea"/>
              <a:ea typeface="+mj-ea"/>
            </a:endParaRPr>
          </a:p>
          <a:p>
            <a:pPr marL="400050" lvl="0" indent="-400050" fontAlgn="base">
              <a:lnSpc>
                <a:spcPts val="2500"/>
              </a:lnSpc>
              <a:spcAft>
                <a:spcPct val="0"/>
              </a:spcAft>
              <a:buClr>
                <a:srgbClr val="FF0000"/>
              </a:buClr>
              <a:buFont typeface="Wingdings" pitchFamily="2" charset="2"/>
              <a:buChar char="l"/>
              <a:defRPr/>
            </a:pPr>
            <a:r>
              <a:rPr lang="zh-CN" altLang="en-US" sz="1400" b="1" kern="0" dirty="0" smtClean="0">
                <a:solidFill>
                  <a:srgbClr val="000099"/>
                </a:solidFill>
                <a:latin typeface="+mj-ea"/>
                <a:ea typeface="+mj-ea"/>
              </a:rPr>
              <a:t>任何尚未纳入设计记录，但经过授权的工程变更文件；</a:t>
            </a:r>
            <a:endParaRPr lang="en-US" altLang="zh-CN" sz="1400" b="1" kern="0" dirty="0" smtClean="0">
              <a:solidFill>
                <a:srgbClr val="000099"/>
              </a:solidFill>
              <a:latin typeface="+mj-ea"/>
              <a:ea typeface="+mj-ea"/>
            </a:endParaRPr>
          </a:p>
          <a:p>
            <a:pPr marL="400050" lvl="0" indent="-400050" fontAlgn="base">
              <a:lnSpc>
                <a:spcPts val="2500"/>
              </a:lnSpc>
              <a:spcAft>
                <a:spcPct val="0"/>
              </a:spcAft>
              <a:buClr>
                <a:srgbClr val="FF0000"/>
              </a:buClr>
              <a:buFont typeface="Wingdings" pitchFamily="2" charset="2"/>
              <a:buChar char="l"/>
              <a:defRPr/>
            </a:pPr>
            <a:r>
              <a:rPr lang="zh-CN" altLang="en-US" sz="1400" b="1" kern="0" dirty="0" smtClean="0">
                <a:solidFill>
                  <a:srgbClr val="000099"/>
                </a:solidFill>
                <a:latin typeface="+mj-ea"/>
                <a:ea typeface="+mj-ea"/>
              </a:rPr>
              <a:t>试验零件的材料规范编号、发布日期和变更等级；</a:t>
            </a:r>
            <a:endParaRPr lang="zh-CN" altLang="zh-CN" sz="1400" b="1" dirty="0">
              <a:solidFill>
                <a:srgbClr val="000099"/>
              </a:solidFill>
              <a:latin typeface="+mj-ea"/>
              <a:ea typeface="+mj-ea"/>
            </a:endParaRPr>
          </a:p>
        </p:txBody>
      </p:sp>
      <p:sp>
        <p:nvSpPr>
          <p:cNvPr id="8" name="内容占位符 2"/>
          <p:cNvSpPr txBox="1">
            <a:spLocks/>
          </p:cNvSpPr>
          <p:nvPr/>
        </p:nvSpPr>
        <p:spPr bwMode="auto">
          <a:xfrm>
            <a:off x="4932040" y="3649588"/>
            <a:ext cx="3672408" cy="1585895"/>
          </a:xfrm>
          <a:prstGeom prst="rect">
            <a:avLst/>
          </a:prstGeom>
          <a:noFill/>
          <a:ln w="9525">
            <a:solidFill>
              <a:srgbClr val="00B050"/>
            </a:solidFill>
            <a:miter lim="800000"/>
            <a:headEnd/>
            <a:tailEnd/>
          </a:ln>
        </p:spPr>
        <p:txBody>
          <a:bodyPr/>
          <a:lstStyle/>
          <a:p>
            <a:pPr marL="400050" lvl="0" indent="-400050" fontAlgn="base">
              <a:lnSpc>
                <a:spcPts val="2500"/>
              </a:lnSpc>
              <a:spcAft>
                <a:spcPct val="0"/>
              </a:spcAft>
              <a:buClr>
                <a:srgbClr val="FF0000"/>
              </a:buClr>
              <a:buFont typeface="Wingdings" pitchFamily="2" charset="2"/>
              <a:buChar char="l"/>
              <a:defRPr/>
            </a:pPr>
            <a:r>
              <a:rPr lang="zh-CN" altLang="en-US" sz="1400" b="1" kern="0" dirty="0" smtClean="0">
                <a:solidFill>
                  <a:srgbClr val="000099"/>
                </a:solidFill>
                <a:latin typeface="+mj-ea"/>
                <a:ea typeface="+mj-ea"/>
              </a:rPr>
              <a:t>进行试验的日期；</a:t>
            </a:r>
            <a:endParaRPr lang="en-US" altLang="zh-CN" sz="1400" b="1" kern="0" dirty="0" smtClean="0">
              <a:solidFill>
                <a:srgbClr val="000099"/>
              </a:solidFill>
              <a:latin typeface="+mj-ea"/>
              <a:ea typeface="+mj-ea"/>
            </a:endParaRPr>
          </a:p>
          <a:p>
            <a:pPr marL="400050" lvl="0" indent="-400050" fontAlgn="base">
              <a:lnSpc>
                <a:spcPts val="2500"/>
              </a:lnSpc>
              <a:spcAft>
                <a:spcPct val="0"/>
              </a:spcAft>
              <a:buClr>
                <a:srgbClr val="FF0000"/>
              </a:buClr>
              <a:buFont typeface="Wingdings" pitchFamily="2" charset="2"/>
              <a:buChar char="l"/>
              <a:defRPr/>
            </a:pPr>
            <a:r>
              <a:rPr lang="zh-CN" altLang="en-US" sz="1400" b="1" kern="0" dirty="0" smtClean="0">
                <a:solidFill>
                  <a:srgbClr val="000099"/>
                </a:solidFill>
                <a:latin typeface="+mj-ea"/>
                <a:ea typeface="+mj-ea"/>
              </a:rPr>
              <a:t>试验零件的数量；</a:t>
            </a:r>
            <a:endParaRPr lang="en-US" altLang="zh-CN" sz="1400" b="1" kern="0" dirty="0" smtClean="0">
              <a:solidFill>
                <a:srgbClr val="000099"/>
              </a:solidFill>
              <a:latin typeface="+mj-ea"/>
              <a:ea typeface="+mj-ea"/>
            </a:endParaRPr>
          </a:p>
          <a:p>
            <a:pPr marL="400050" lvl="0" indent="-400050" fontAlgn="base">
              <a:lnSpc>
                <a:spcPts val="2500"/>
              </a:lnSpc>
              <a:spcAft>
                <a:spcPct val="0"/>
              </a:spcAft>
              <a:buClr>
                <a:srgbClr val="FF0000"/>
              </a:buClr>
              <a:buFont typeface="Wingdings" pitchFamily="2" charset="2"/>
              <a:buChar char="l"/>
              <a:defRPr/>
            </a:pPr>
            <a:r>
              <a:rPr lang="zh-CN" altLang="en-US" sz="1400" b="1" kern="0" dirty="0" smtClean="0">
                <a:solidFill>
                  <a:srgbClr val="000099"/>
                </a:solidFill>
                <a:latin typeface="+mj-ea"/>
                <a:ea typeface="+mj-ea"/>
              </a:rPr>
              <a:t>实际试验的结果；</a:t>
            </a:r>
            <a:endParaRPr lang="en-US" altLang="zh-CN" sz="1400" b="1" kern="0" dirty="0" smtClean="0">
              <a:solidFill>
                <a:srgbClr val="000099"/>
              </a:solidFill>
              <a:latin typeface="+mj-ea"/>
              <a:ea typeface="+mj-ea"/>
            </a:endParaRPr>
          </a:p>
          <a:p>
            <a:pPr marL="400050" lvl="0" indent="-400050" fontAlgn="base">
              <a:lnSpc>
                <a:spcPts val="2500"/>
              </a:lnSpc>
              <a:spcAft>
                <a:spcPct val="0"/>
              </a:spcAft>
              <a:buClr>
                <a:srgbClr val="FF0000"/>
              </a:buClr>
              <a:buFont typeface="Wingdings" pitchFamily="2" charset="2"/>
              <a:buChar char="l"/>
              <a:defRPr/>
            </a:pPr>
            <a:r>
              <a:rPr lang="zh-CN" altLang="en-US" sz="1400" b="1" kern="0" dirty="0" smtClean="0">
                <a:solidFill>
                  <a:srgbClr val="000099"/>
                </a:solidFill>
                <a:latin typeface="+mj-ea"/>
                <a:ea typeface="+mj-ea"/>
              </a:rPr>
              <a:t>材料供方的名称，当顾客要求时，注明顾客指定的供方</a:t>
            </a:r>
            <a:r>
              <a:rPr lang="en-US" altLang="zh-CN" sz="1400" b="1" kern="0" dirty="0" smtClean="0">
                <a:solidFill>
                  <a:srgbClr val="000099"/>
                </a:solidFill>
                <a:latin typeface="+mj-ea"/>
                <a:ea typeface="+mj-ea"/>
              </a:rPr>
              <a:t>/</a:t>
            </a:r>
            <a:r>
              <a:rPr lang="zh-CN" altLang="en-US" sz="1400" b="1" kern="0" dirty="0" smtClean="0">
                <a:solidFill>
                  <a:srgbClr val="000099"/>
                </a:solidFill>
                <a:latin typeface="+mj-ea"/>
                <a:ea typeface="+mj-ea"/>
              </a:rPr>
              <a:t>供货商代码。</a:t>
            </a:r>
            <a:endParaRPr lang="zh-CN" altLang="zh-CN" sz="1400" b="1" dirty="0">
              <a:solidFill>
                <a:srgbClr val="000099"/>
              </a:solidFill>
              <a:latin typeface="+mj-ea"/>
              <a:ea typeface="+mj-ea"/>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第二章    </a:t>
            </a:r>
            <a:r>
              <a:rPr lang="en-US" altLang="zh-CN" dirty="0" smtClean="0"/>
              <a:t>PPAP</a:t>
            </a:r>
            <a:r>
              <a:rPr lang="zh-CN" altLang="en-US" dirty="0" smtClean="0"/>
              <a:t>的过程要求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468246"/>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7250">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2. PPAP</a:t>
                      </a:r>
                      <a:r>
                        <a:rPr lang="zh-CN" altLang="en-US" sz="1800" b="1" dirty="0" smtClean="0">
                          <a:effectLst/>
                          <a:latin typeface="+mn-ea"/>
                          <a:ea typeface="+mn-ea"/>
                          <a:cs typeface="Times New Roman" panose="02020603050405020304" pitchFamily="18" charset="0"/>
                        </a:rPr>
                        <a:t>要求</a:t>
                      </a:r>
                      <a:r>
                        <a:rPr lang="en-US" altLang="zh-CN" sz="1800" b="1" dirty="0" smtClean="0">
                          <a:effectLst/>
                          <a:latin typeface="+mn-ea"/>
                          <a:ea typeface="+mn-ea"/>
                          <a:cs typeface="Times New Roman" panose="02020603050405020304" pitchFamily="18" charset="0"/>
                        </a:rPr>
                        <a:t>——2.10 </a:t>
                      </a:r>
                      <a:r>
                        <a:rPr lang="zh-CN" altLang="en-US" sz="1800" b="1" dirty="0" smtClean="0">
                          <a:effectLst/>
                          <a:latin typeface="+mn-ea"/>
                          <a:ea typeface="+mn-ea"/>
                          <a:cs typeface="Times New Roman" panose="02020603050405020304" pitchFamily="18" charset="0"/>
                        </a:rPr>
                        <a:t>材料</a:t>
                      </a:r>
                      <a:r>
                        <a:rPr lang="en-US" altLang="zh-CN" sz="1800" b="1" dirty="0" smtClean="0">
                          <a:effectLst/>
                          <a:latin typeface="+mn-ea"/>
                          <a:ea typeface="+mn-ea"/>
                          <a:cs typeface="Times New Roman" panose="02020603050405020304" pitchFamily="18" charset="0"/>
                        </a:rPr>
                        <a:t>/</a:t>
                      </a:r>
                      <a:r>
                        <a:rPr lang="zh-CN" altLang="en-US" sz="1800" b="1" dirty="0" smtClean="0">
                          <a:effectLst/>
                          <a:latin typeface="+mn-ea"/>
                          <a:ea typeface="+mn-ea"/>
                          <a:cs typeface="Times New Roman" panose="02020603050405020304" pitchFamily="18" charset="0"/>
                        </a:rPr>
                        <a:t>性能试验结果的记录</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087246">
                <a:tc>
                  <a:txBody>
                    <a:bodyPr/>
                    <a:lstStyle/>
                    <a:p>
                      <a:pPr marL="0" lvl="0" indent="-342900" algn="ctr" fontAlgn="base">
                        <a:lnSpc>
                          <a:spcPts val="5000"/>
                        </a:lnSpc>
                        <a:spcAft>
                          <a:spcPct val="0"/>
                        </a:spcAft>
                        <a:buClr>
                          <a:srgbClr val="FF0000"/>
                        </a:buClr>
                        <a:defRPr/>
                      </a:pPr>
                      <a:r>
                        <a:rPr lang="zh-CN" altLang="en-US" sz="1600" b="1" kern="1200" noProof="0" dirty="0" smtClean="0">
                          <a:solidFill>
                            <a:srgbClr val="FF0000"/>
                          </a:solidFill>
                          <a:latin typeface="+mj-ea"/>
                          <a:ea typeface="+mj-ea"/>
                          <a:cs typeface="+mn-cs"/>
                        </a:rPr>
                        <a:t>材料试验结果</a:t>
                      </a:r>
                      <a:endParaRPr lang="en-US" altLang="zh-CN" sz="1600" b="1" kern="1200" noProof="0" dirty="0" smtClean="0">
                        <a:solidFill>
                          <a:srgbClr val="FF0000"/>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graphicFrame>
        <p:nvGraphicFramePr>
          <p:cNvPr id="5" name="表格 4"/>
          <p:cNvGraphicFramePr>
            <a:graphicFrameLocks noGrp="1"/>
          </p:cNvGraphicFramePr>
          <p:nvPr/>
        </p:nvGraphicFramePr>
        <p:xfrm>
          <a:off x="467544" y="1921396"/>
          <a:ext cx="8136903" cy="2938957"/>
        </p:xfrm>
        <a:graphic>
          <a:graphicData uri="http://schemas.openxmlformats.org/drawingml/2006/table">
            <a:tbl>
              <a:tblPr/>
              <a:tblGrid>
                <a:gridCol w="1872208"/>
                <a:gridCol w="1178816"/>
                <a:gridCol w="958367"/>
                <a:gridCol w="831032"/>
                <a:gridCol w="1781858"/>
                <a:gridCol w="757311"/>
                <a:gridCol w="757311"/>
              </a:tblGrid>
              <a:tr h="811016">
                <a:tc gridSpan="4">
                  <a:txBody>
                    <a:bodyPr/>
                    <a:lstStyle/>
                    <a:p>
                      <a:pPr algn="l">
                        <a:lnSpc>
                          <a:spcPts val="2000"/>
                        </a:lnSpc>
                        <a:spcAft>
                          <a:spcPts val="0"/>
                        </a:spcAft>
                      </a:pPr>
                      <a:r>
                        <a:rPr lang="zh-CN" sz="1300" kern="100" dirty="0">
                          <a:latin typeface="黑体" pitchFamily="49" charset="-122"/>
                          <a:ea typeface="黑体" pitchFamily="49" charset="-122"/>
                          <a:cs typeface="Times New Roman"/>
                        </a:rPr>
                        <a:t>组织名称：</a:t>
                      </a:r>
                    </a:p>
                    <a:p>
                      <a:pPr algn="l">
                        <a:lnSpc>
                          <a:spcPts val="2000"/>
                        </a:lnSpc>
                        <a:spcAft>
                          <a:spcPts val="0"/>
                        </a:spcAft>
                      </a:pPr>
                      <a:r>
                        <a:rPr lang="zh-CN" sz="1300" kern="100" dirty="0">
                          <a:latin typeface="黑体" pitchFamily="49" charset="-122"/>
                          <a:ea typeface="黑体" pitchFamily="49" charset="-122"/>
                          <a:cs typeface="Times New Roman"/>
                        </a:rPr>
                        <a:t>供方</a:t>
                      </a:r>
                      <a:r>
                        <a:rPr lang="en-US" sz="1300" kern="100" dirty="0">
                          <a:latin typeface="黑体" pitchFamily="49" charset="-122"/>
                          <a:ea typeface="黑体" pitchFamily="49" charset="-122"/>
                          <a:cs typeface="Times New Roman"/>
                        </a:rPr>
                        <a:t>/</a:t>
                      </a:r>
                      <a:r>
                        <a:rPr lang="zh-CN" sz="1300" kern="100" dirty="0">
                          <a:latin typeface="黑体" pitchFamily="49" charset="-122"/>
                          <a:ea typeface="黑体" pitchFamily="49" charset="-122"/>
                          <a:cs typeface="Times New Roman"/>
                        </a:rPr>
                        <a:t>供货商代码：</a:t>
                      </a: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rowSpan="2" gridSpan="3">
                  <a:txBody>
                    <a:bodyPr/>
                    <a:lstStyle/>
                    <a:p>
                      <a:pPr algn="l">
                        <a:lnSpc>
                          <a:spcPts val="1800"/>
                        </a:lnSpc>
                        <a:spcAft>
                          <a:spcPts val="0"/>
                        </a:spcAft>
                      </a:pPr>
                      <a:r>
                        <a:rPr lang="zh-CN" sz="1300" kern="100">
                          <a:latin typeface="黑体" pitchFamily="49" charset="-122"/>
                          <a:ea typeface="黑体" pitchFamily="49" charset="-122"/>
                          <a:cs typeface="Times New Roman"/>
                        </a:rPr>
                        <a:t>零件编号：</a:t>
                      </a:r>
                    </a:p>
                    <a:p>
                      <a:pPr algn="l">
                        <a:lnSpc>
                          <a:spcPts val="1800"/>
                        </a:lnSpc>
                        <a:spcAft>
                          <a:spcPts val="0"/>
                        </a:spcAft>
                      </a:pPr>
                      <a:r>
                        <a:rPr lang="zh-CN" sz="1300" kern="100">
                          <a:latin typeface="黑体" pitchFamily="49" charset="-122"/>
                          <a:ea typeface="黑体" pitchFamily="49" charset="-122"/>
                          <a:cs typeface="Times New Roman"/>
                        </a:rPr>
                        <a:t>零件名称：</a:t>
                      </a:r>
                    </a:p>
                    <a:p>
                      <a:pPr algn="l">
                        <a:lnSpc>
                          <a:spcPts val="1800"/>
                        </a:lnSpc>
                        <a:spcAft>
                          <a:spcPts val="0"/>
                        </a:spcAft>
                      </a:pPr>
                      <a:r>
                        <a:rPr lang="zh-CN" sz="1300" kern="100">
                          <a:latin typeface="黑体" pitchFamily="49" charset="-122"/>
                          <a:ea typeface="黑体" pitchFamily="49" charset="-122"/>
                          <a:cs typeface="Times New Roman"/>
                        </a:rPr>
                        <a:t>设计记录变更等级：</a:t>
                      </a:r>
                    </a:p>
                    <a:p>
                      <a:pPr algn="l">
                        <a:lnSpc>
                          <a:spcPts val="1800"/>
                        </a:lnSpc>
                        <a:spcAft>
                          <a:spcPts val="0"/>
                        </a:spcAft>
                      </a:pPr>
                      <a:r>
                        <a:rPr lang="zh-CN" sz="1300" kern="100">
                          <a:latin typeface="黑体" pitchFamily="49" charset="-122"/>
                          <a:ea typeface="黑体" pitchFamily="49" charset="-122"/>
                          <a:cs typeface="Times New Roman"/>
                        </a:rPr>
                        <a:t>工程变更文件：</a:t>
                      </a: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zh-CN" altLang="en-US"/>
                    </a:p>
                  </a:txBody>
                  <a:tcPr/>
                </a:tc>
                <a:tc rowSpan="2" hMerge="1">
                  <a:txBody>
                    <a:bodyPr/>
                    <a:lstStyle/>
                    <a:p>
                      <a:endParaRPr lang="zh-CN" altLang="en-US"/>
                    </a:p>
                  </a:txBody>
                  <a:tcPr/>
                </a:tc>
              </a:tr>
              <a:tr h="95126">
                <a:tc rowSpan="2" gridSpan="4">
                  <a:txBody>
                    <a:bodyPr/>
                    <a:lstStyle/>
                    <a:p>
                      <a:pPr algn="l">
                        <a:lnSpc>
                          <a:spcPts val="2000"/>
                        </a:lnSpc>
                        <a:spcAft>
                          <a:spcPts val="0"/>
                        </a:spcAft>
                      </a:pPr>
                      <a:r>
                        <a:rPr lang="zh-CN" sz="1300" kern="100">
                          <a:latin typeface="黑体" pitchFamily="49" charset="-122"/>
                          <a:ea typeface="黑体" pitchFamily="49" charset="-122"/>
                          <a:cs typeface="Times New Roman"/>
                        </a:rPr>
                        <a:t>顾客规定的供方</a:t>
                      </a:r>
                      <a:r>
                        <a:rPr lang="en-US" sz="1300" kern="100">
                          <a:latin typeface="黑体" pitchFamily="49" charset="-122"/>
                          <a:ea typeface="黑体" pitchFamily="49" charset="-122"/>
                          <a:cs typeface="Times New Roman"/>
                        </a:rPr>
                        <a:t>/</a:t>
                      </a:r>
                      <a:r>
                        <a:rPr lang="zh-CN" sz="1300" kern="100">
                          <a:latin typeface="黑体" pitchFamily="49" charset="-122"/>
                          <a:ea typeface="黑体" pitchFamily="49" charset="-122"/>
                          <a:cs typeface="Times New Roman"/>
                        </a:rPr>
                        <a:t>供货商代码：</a:t>
                      </a:r>
                    </a:p>
                    <a:p>
                      <a:pPr algn="l">
                        <a:lnSpc>
                          <a:spcPts val="2000"/>
                        </a:lnSpc>
                        <a:spcAft>
                          <a:spcPts val="0"/>
                        </a:spcAft>
                      </a:pPr>
                      <a:r>
                        <a:rPr lang="en-US" sz="1300" kern="100">
                          <a:latin typeface="黑体" pitchFamily="49" charset="-122"/>
                          <a:ea typeface="黑体" pitchFamily="49" charset="-122"/>
                          <a:cs typeface="Times New Roman"/>
                        </a:rPr>
                        <a:t>*</a:t>
                      </a:r>
                      <a:r>
                        <a:rPr lang="zh-CN" sz="1300" kern="100">
                          <a:latin typeface="黑体" pitchFamily="49" charset="-122"/>
                          <a:ea typeface="黑体" pitchFamily="49" charset="-122"/>
                          <a:cs typeface="Times New Roman"/>
                        </a:rPr>
                        <a:t>材料供方：</a:t>
                      </a:r>
                    </a:p>
                    <a:p>
                      <a:pPr algn="l">
                        <a:lnSpc>
                          <a:spcPts val="2000"/>
                        </a:lnSpc>
                        <a:spcAft>
                          <a:spcPts val="0"/>
                        </a:spcAft>
                      </a:pPr>
                      <a:r>
                        <a:rPr lang="en-US" sz="1300" kern="100">
                          <a:latin typeface="黑体" pitchFamily="49" charset="-122"/>
                          <a:ea typeface="黑体" pitchFamily="49" charset="-122"/>
                          <a:cs typeface="Times New Roman"/>
                        </a:rPr>
                        <a:t>*</a:t>
                      </a:r>
                      <a:r>
                        <a:rPr lang="zh-CN" sz="1300" kern="100">
                          <a:latin typeface="黑体" pitchFamily="49" charset="-122"/>
                          <a:ea typeface="黑体" pitchFamily="49" charset="-122"/>
                          <a:cs typeface="Times New Roman"/>
                        </a:rPr>
                        <a:t>如果来源有批准要求，需填写供方（来源）和顾客指定的代码</a:t>
                      </a: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zh-CN" altLang="en-US"/>
                    </a:p>
                  </a:txBody>
                  <a:tcPr/>
                </a:tc>
                <a:tc rowSpan="2" hMerge="1">
                  <a:txBody>
                    <a:bodyPr/>
                    <a:lstStyle/>
                    <a:p>
                      <a:endParaRPr lang="zh-CN" altLang="en-US"/>
                    </a:p>
                  </a:txBody>
                  <a:tcPr/>
                </a:tc>
                <a:tc rowSpan="2" hMerge="1">
                  <a:txBody>
                    <a:bodyPr/>
                    <a:lstStyle/>
                    <a:p>
                      <a:endParaRPr lang="zh-CN" altLang="en-US"/>
                    </a:p>
                  </a:txBody>
                  <a:tcPr/>
                </a:tc>
                <a:tc gridSpan="3" vMerge="1">
                  <a:txBody>
                    <a:bodyPr/>
                    <a:lstStyle/>
                    <a:p>
                      <a:endParaRPr lang="zh-CN" altLang="en-US"/>
                    </a:p>
                  </a:txBody>
                  <a:tcPr/>
                </a:tc>
                <a:tc hMerge="1" vMerge="1">
                  <a:txBody>
                    <a:bodyPr/>
                    <a:lstStyle/>
                    <a:p>
                      <a:endParaRPr lang="zh-CN" altLang="en-US"/>
                    </a:p>
                  </a:txBody>
                  <a:tcPr/>
                </a:tc>
                <a:tc hMerge="1" vMerge="1">
                  <a:txBody>
                    <a:bodyPr/>
                    <a:lstStyle/>
                    <a:p>
                      <a:endParaRPr lang="zh-CN" altLang="en-US"/>
                    </a:p>
                  </a:txBody>
                  <a:tcPr/>
                </a:tc>
              </a:tr>
              <a:tr h="760291">
                <a:tc gridSpan="4" vMerge="1">
                  <a:txBody>
                    <a:bodyPr/>
                    <a:lstStyle/>
                    <a:p>
                      <a:endParaRPr lang="zh-CN" altLang="en-US"/>
                    </a:p>
                  </a:txBody>
                  <a:tcPr/>
                </a:tc>
                <a:tc hMerge="1" vMerge="1">
                  <a:txBody>
                    <a:bodyPr/>
                    <a:lstStyle/>
                    <a:p>
                      <a:endParaRPr lang="zh-CN" altLang="en-US"/>
                    </a:p>
                  </a:txBody>
                  <a:tcPr/>
                </a:tc>
                <a:tc hMerge="1" vMerge="1">
                  <a:txBody>
                    <a:bodyPr/>
                    <a:lstStyle/>
                    <a:p>
                      <a:endParaRPr lang="zh-CN" altLang="en-US"/>
                    </a:p>
                  </a:txBody>
                  <a:tcPr/>
                </a:tc>
                <a:tc hMerge="1" vMerge="1">
                  <a:txBody>
                    <a:bodyPr/>
                    <a:lstStyle/>
                    <a:p>
                      <a:endParaRPr lang="zh-CN" altLang="en-US"/>
                    </a:p>
                  </a:txBody>
                  <a:tcPr/>
                </a:tc>
                <a:tc gridSpan="3">
                  <a:txBody>
                    <a:bodyPr/>
                    <a:lstStyle/>
                    <a:p>
                      <a:pPr algn="l">
                        <a:lnSpc>
                          <a:spcPts val="2500"/>
                        </a:lnSpc>
                        <a:spcAft>
                          <a:spcPts val="0"/>
                        </a:spcAft>
                      </a:pPr>
                      <a:r>
                        <a:rPr lang="zh-CN" sz="1300" kern="100">
                          <a:latin typeface="黑体" pitchFamily="49" charset="-122"/>
                          <a:ea typeface="黑体" pitchFamily="49" charset="-122"/>
                          <a:cs typeface="Times New Roman"/>
                        </a:rPr>
                        <a:t>实验室名称：</a:t>
                      </a: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r>
              <a:tr h="629266">
                <a:tc>
                  <a:txBody>
                    <a:bodyPr/>
                    <a:lstStyle/>
                    <a:p>
                      <a:pPr algn="ctr">
                        <a:lnSpc>
                          <a:spcPts val="2500"/>
                        </a:lnSpc>
                        <a:spcAft>
                          <a:spcPts val="0"/>
                        </a:spcAft>
                      </a:pPr>
                      <a:r>
                        <a:rPr lang="zh-CN" sz="1300" kern="100" spc="-100">
                          <a:latin typeface="黑体" pitchFamily="49" charset="-122"/>
                          <a:ea typeface="黑体" pitchFamily="49" charset="-122"/>
                          <a:cs typeface="Times New Roman"/>
                        </a:rPr>
                        <a:t>材料规范编号</a:t>
                      </a:r>
                      <a:r>
                        <a:rPr lang="en-US" sz="1300" kern="100" spc="-100">
                          <a:latin typeface="黑体" pitchFamily="49" charset="-122"/>
                          <a:ea typeface="黑体" pitchFamily="49" charset="-122"/>
                          <a:cs typeface="Times New Roman"/>
                        </a:rPr>
                        <a:t>/</a:t>
                      </a:r>
                      <a:r>
                        <a:rPr lang="zh-CN" sz="1300" kern="100" spc="-100">
                          <a:latin typeface="黑体" pitchFamily="49" charset="-122"/>
                          <a:ea typeface="黑体" pitchFamily="49" charset="-122"/>
                          <a:cs typeface="Times New Roman"/>
                        </a:rPr>
                        <a:t>评审</a:t>
                      </a:r>
                      <a:r>
                        <a:rPr lang="en-US" sz="1300" kern="100" spc="-100">
                          <a:latin typeface="黑体" pitchFamily="49" charset="-122"/>
                          <a:ea typeface="黑体" pitchFamily="49" charset="-122"/>
                          <a:cs typeface="Times New Roman"/>
                        </a:rPr>
                        <a:t>/</a:t>
                      </a:r>
                      <a:r>
                        <a:rPr lang="zh-CN" sz="1300" kern="100" spc="-100">
                          <a:latin typeface="黑体" pitchFamily="49" charset="-122"/>
                          <a:ea typeface="黑体" pitchFamily="49" charset="-122"/>
                          <a:cs typeface="Times New Roman"/>
                        </a:rPr>
                        <a:t>日期</a:t>
                      </a:r>
                      <a:endParaRPr lang="zh-CN" sz="13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r>
                        <a:rPr lang="zh-CN" sz="1300" kern="100" spc="-100">
                          <a:latin typeface="黑体" pitchFamily="49" charset="-122"/>
                          <a:ea typeface="黑体" pitchFamily="49" charset="-122"/>
                          <a:cs typeface="Times New Roman"/>
                        </a:rPr>
                        <a:t>材料规范</a:t>
                      </a:r>
                      <a:r>
                        <a:rPr lang="en-US" sz="1300" kern="100" spc="-100">
                          <a:latin typeface="黑体" pitchFamily="49" charset="-122"/>
                          <a:ea typeface="黑体" pitchFamily="49" charset="-122"/>
                          <a:cs typeface="Times New Roman"/>
                        </a:rPr>
                        <a:t>/</a:t>
                      </a:r>
                      <a:r>
                        <a:rPr lang="zh-CN" sz="1300" kern="100" spc="-100">
                          <a:latin typeface="黑体" pitchFamily="49" charset="-122"/>
                          <a:ea typeface="黑体" pitchFamily="49" charset="-122"/>
                          <a:cs typeface="Times New Roman"/>
                        </a:rPr>
                        <a:t>界限</a:t>
                      </a:r>
                      <a:endParaRPr lang="zh-CN" sz="13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r>
                        <a:rPr lang="zh-CN" sz="1300" kern="100">
                          <a:latin typeface="黑体" pitchFamily="49" charset="-122"/>
                          <a:ea typeface="黑体" pitchFamily="49" charset="-122"/>
                          <a:cs typeface="Times New Roman"/>
                        </a:rPr>
                        <a:t>试验日期</a:t>
                      </a: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r>
                        <a:rPr lang="zh-CN" sz="1300" kern="100" spc="-100">
                          <a:latin typeface="黑体" pitchFamily="49" charset="-122"/>
                          <a:ea typeface="黑体" pitchFamily="49" charset="-122"/>
                          <a:cs typeface="Times New Roman"/>
                        </a:rPr>
                        <a:t>试验数量</a:t>
                      </a:r>
                      <a:endParaRPr lang="zh-CN" sz="13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r>
                        <a:rPr lang="zh-CN" sz="1300" kern="100">
                          <a:latin typeface="黑体" pitchFamily="49" charset="-122"/>
                          <a:ea typeface="黑体" pitchFamily="49" charset="-122"/>
                          <a:cs typeface="Times New Roman"/>
                        </a:rPr>
                        <a:t>供方试验结果（数据）</a:t>
                      </a: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r>
                        <a:rPr lang="zh-CN" sz="1300" kern="100">
                          <a:latin typeface="黑体" pitchFamily="49" charset="-122"/>
                          <a:ea typeface="黑体" pitchFamily="49" charset="-122"/>
                          <a:cs typeface="Times New Roman"/>
                        </a:rPr>
                        <a:t>合格</a:t>
                      </a: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r>
                        <a:rPr lang="zh-CN" sz="1300" kern="100">
                          <a:latin typeface="黑体" pitchFamily="49" charset="-122"/>
                          <a:ea typeface="黑体" pitchFamily="49" charset="-122"/>
                          <a:cs typeface="Times New Roman"/>
                        </a:rPr>
                        <a:t>不合格</a:t>
                      </a: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633">
                <a:tc>
                  <a:txBody>
                    <a:bodyPr/>
                    <a:lstStyle/>
                    <a:p>
                      <a:pPr algn="ctr">
                        <a:lnSpc>
                          <a:spcPts val="2500"/>
                        </a:lnSpc>
                        <a:spcAft>
                          <a:spcPts val="0"/>
                        </a:spcAft>
                      </a:pPr>
                      <a:endParaRPr lang="en-US" sz="13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3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3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3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3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3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3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633">
                <a:tc>
                  <a:txBody>
                    <a:bodyPr/>
                    <a:lstStyle/>
                    <a:p>
                      <a:pPr algn="ctr">
                        <a:lnSpc>
                          <a:spcPts val="2500"/>
                        </a:lnSpc>
                        <a:spcAft>
                          <a:spcPts val="0"/>
                        </a:spcAft>
                      </a:pPr>
                      <a:endParaRPr lang="en-US" sz="13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3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3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3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3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3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300" kern="100" dirty="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4"/>
          <p:cNvSpPr/>
          <p:nvPr/>
        </p:nvSpPr>
        <p:spPr>
          <a:xfrm>
            <a:off x="3131840" y="1162078"/>
            <a:ext cx="5184576" cy="687310"/>
          </a:xfrm>
          <a:prstGeom prst="rect">
            <a:avLst/>
          </a:prstGeom>
          <a:solidFill>
            <a:srgbClr val="0072C6"/>
          </a:solidFill>
          <a:ln w="12700" cap="flat" cmpd="sng" algn="ctr">
            <a:noFill/>
            <a:prstDash val="solid"/>
            <a:miter lim="800000"/>
          </a:ln>
          <a:effectLst/>
        </p:spPr>
        <p:txBody>
          <a:bodyPr rtlCol="0" anchor="ctr"/>
          <a:lstStyle/>
          <a:p>
            <a:r>
              <a:rPr lang="zh-CN" altLang="en-US" sz="2800" dirty="0" smtClean="0">
                <a:solidFill>
                  <a:schemeClr val="bg1"/>
                </a:solidFill>
                <a:latin typeface="方正粗宋简体"/>
                <a:ea typeface="方正粗宋简体"/>
              </a:rPr>
              <a:t> 目 录</a:t>
            </a:r>
            <a:endParaRPr lang="zh-CN" altLang="en-US" sz="2800" dirty="0">
              <a:solidFill>
                <a:schemeClr val="bg1"/>
              </a:solidFill>
              <a:latin typeface="方正粗宋简体"/>
              <a:ea typeface="方正粗宋简体"/>
            </a:endParaRPr>
          </a:p>
        </p:txBody>
      </p:sp>
      <p:pic>
        <p:nvPicPr>
          <p:cNvPr id="29" name="图片 28"/>
          <p:cNvPicPr>
            <a:picLocks noChangeAspect="1"/>
          </p:cNvPicPr>
          <p:nvPr/>
        </p:nvPicPr>
        <p:blipFill rotWithShape="1">
          <a:blip r:embed="rId3" cstate="print">
            <a:extLst>
              <a:ext uri="{28A0092B-C50C-407E-A947-70E740481C1C}">
                <a14:useLocalDpi xmlns:a14="http://schemas.microsoft.com/office/drawing/2010/main" xmlns="" val="0"/>
              </a:ext>
            </a:extLst>
          </a:blip>
          <a:srcRect b="4640"/>
          <a:stretch/>
        </p:blipFill>
        <p:spPr>
          <a:xfrm>
            <a:off x="761948" y="1162077"/>
            <a:ext cx="2009315" cy="1278004"/>
          </a:xfrm>
          <a:prstGeom prst="rect">
            <a:avLst/>
          </a:prstGeom>
        </p:spPr>
      </p:pic>
      <p:grpSp>
        <p:nvGrpSpPr>
          <p:cNvPr id="59" name="组合 58"/>
          <p:cNvGrpSpPr/>
          <p:nvPr/>
        </p:nvGrpSpPr>
        <p:grpSpPr>
          <a:xfrm>
            <a:off x="2983549" y="2061230"/>
            <a:ext cx="5267300" cy="461665"/>
            <a:chOff x="3084518" y="2106967"/>
            <a:chExt cx="5267300" cy="461665"/>
          </a:xfrm>
        </p:grpSpPr>
        <p:sp>
          <p:nvSpPr>
            <p:cNvPr id="30" name="TextBox 24"/>
            <p:cNvSpPr txBox="1"/>
            <p:nvPr/>
          </p:nvSpPr>
          <p:spPr>
            <a:xfrm>
              <a:off x="3084518" y="2106967"/>
              <a:ext cx="1228412" cy="461665"/>
            </a:xfrm>
            <a:prstGeom prst="rect">
              <a:avLst/>
            </a:prstGeom>
            <a:noFill/>
          </p:spPr>
          <p:txBody>
            <a:bodyPr wrap="square" rtlCol="0">
              <a:spAutoFit/>
            </a:bodyPr>
            <a:lstStyle/>
            <a:p>
              <a:r>
                <a:rPr lang="zh-CN" altLang="en-US" sz="2400" b="1" i="1" dirty="0" smtClean="0">
                  <a:solidFill>
                    <a:srgbClr val="0255A0"/>
                  </a:solidFill>
                  <a:latin typeface="华文细黑"/>
                  <a:ea typeface="微软雅黑"/>
                </a:rPr>
                <a:t>第一章</a:t>
              </a:r>
              <a:endParaRPr lang="zh-CN" altLang="en-US" sz="2400" b="1" i="1" dirty="0">
                <a:solidFill>
                  <a:srgbClr val="0255A0"/>
                </a:solidFill>
                <a:latin typeface="华文细黑"/>
                <a:ea typeface="微软雅黑"/>
              </a:endParaRPr>
            </a:p>
          </p:txBody>
        </p:sp>
        <p:sp>
          <p:nvSpPr>
            <p:cNvPr id="32" name="TextBox 26"/>
            <p:cNvSpPr txBox="1"/>
            <p:nvPr/>
          </p:nvSpPr>
          <p:spPr>
            <a:xfrm>
              <a:off x="4456945" y="2137744"/>
              <a:ext cx="3894873" cy="400110"/>
            </a:xfrm>
            <a:prstGeom prst="rect">
              <a:avLst/>
            </a:prstGeom>
            <a:noFill/>
          </p:spPr>
          <p:txBody>
            <a:bodyPr wrap="square" rtlCol="0">
              <a:spAutoFit/>
            </a:bodyPr>
            <a:lstStyle/>
            <a:p>
              <a:r>
                <a:rPr lang="zh-CN" altLang="en-US" sz="2000" b="1" dirty="0" smtClean="0">
                  <a:solidFill>
                    <a:srgbClr val="0255A0"/>
                  </a:solidFill>
                  <a:latin typeface="微软雅黑" panose="020B0503020204020204" pitchFamily="34" charset="-122"/>
                  <a:ea typeface="微软雅黑" panose="020B0503020204020204" pitchFamily="34" charset="-122"/>
                </a:rPr>
                <a:t>总则</a:t>
              </a:r>
              <a:endParaRPr lang="zh-CN" altLang="en-US" sz="2000" b="1" dirty="0">
                <a:solidFill>
                  <a:srgbClr val="0255A0"/>
                </a:solidFill>
                <a:latin typeface="微软雅黑" panose="020B0503020204020204" pitchFamily="34" charset="-122"/>
                <a:ea typeface="微软雅黑" panose="020B0503020204020204" pitchFamily="34" charset="-122"/>
              </a:endParaRPr>
            </a:p>
          </p:txBody>
        </p:sp>
      </p:grpSp>
      <p:grpSp>
        <p:nvGrpSpPr>
          <p:cNvPr id="16" name="组合 15"/>
          <p:cNvGrpSpPr/>
          <p:nvPr/>
        </p:nvGrpSpPr>
        <p:grpSpPr>
          <a:xfrm>
            <a:off x="2987824" y="2501751"/>
            <a:ext cx="5267300" cy="461665"/>
            <a:chOff x="3084518" y="2106967"/>
            <a:chExt cx="5267300" cy="461665"/>
          </a:xfrm>
        </p:grpSpPr>
        <p:sp>
          <p:nvSpPr>
            <p:cNvPr id="17" name="TextBox 24"/>
            <p:cNvSpPr txBox="1"/>
            <p:nvPr/>
          </p:nvSpPr>
          <p:spPr>
            <a:xfrm>
              <a:off x="3084518" y="2106967"/>
              <a:ext cx="1228412" cy="461665"/>
            </a:xfrm>
            <a:prstGeom prst="rect">
              <a:avLst/>
            </a:prstGeom>
            <a:noFill/>
          </p:spPr>
          <p:txBody>
            <a:bodyPr wrap="square" rtlCol="0">
              <a:spAutoFit/>
            </a:bodyPr>
            <a:lstStyle/>
            <a:p>
              <a:r>
                <a:rPr lang="zh-CN" altLang="en-US" sz="2400" b="1" i="1" dirty="0" smtClean="0">
                  <a:solidFill>
                    <a:srgbClr val="0255A0"/>
                  </a:solidFill>
                  <a:latin typeface="华文细黑"/>
                  <a:ea typeface="微软雅黑"/>
                </a:rPr>
                <a:t>第二章</a:t>
              </a:r>
              <a:endParaRPr lang="zh-CN" altLang="en-US" sz="2400" b="1" i="1" dirty="0">
                <a:solidFill>
                  <a:srgbClr val="0255A0"/>
                </a:solidFill>
                <a:latin typeface="华文细黑"/>
                <a:ea typeface="微软雅黑"/>
              </a:endParaRPr>
            </a:p>
          </p:txBody>
        </p:sp>
        <p:sp>
          <p:nvSpPr>
            <p:cNvPr id="18" name="TextBox 26"/>
            <p:cNvSpPr txBox="1"/>
            <p:nvPr/>
          </p:nvSpPr>
          <p:spPr>
            <a:xfrm>
              <a:off x="4456945" y="2137744"/>
              <a:ext cx="3894873" cy="400110"/>
            </a:xfrm>
            <a:prstGeom prst="rect">
              <a:avLst/>
            </a:prstGeom>
            <a:noFill/>
          </p:spPr>
          <p:txBody>
            <a:bodyPr wrap="square" rtlCol="0">
              <a:spAutoFit/>
            </a:bodyPr>
            <a:lstStyle/>
            <a:p>
              <a:r>
                <a:rPr lang="en-US" altLang="zh-CN" sz="2000" b="1" dirty="0" smtClean="0">
                  <a:solidFill>
                    <a:srgbClr val="0255A0"/>
                  </a:solidFill>
                  <a:latin typeface="微软雅黑" panose="020B0503020204020204" pitchFamily="34" charset="-122"/>
                  <a:ea typeface="微软雅黑" panose="020B0503020204020204" pitchFamily="34" charset="-122"/>
                </a:rPr>
                <a:t>PPAP</a:t>
              </a:r>
              <a:r>
                <a:rPr lang="zh-CN" altLang="en-US" sz="2000" b="1" dirty="0" smtClean="0">
                  <a:solidFill>
                    <a:srgbClr val="0255A0"/>
                  </a:solidFill>
                  <a:latin typeface="微软雅黑" panose="020B0503020204020204" pitchFamily="34" charset="-122"/>
                  <a:ea typeface="微软雅黑" panose="020B0503020204020204" pitchFamily="34" charset="-122"/>
                </a:rPr>
                <a:t>的过程要求</a:t>
              </a:r>
              <a:endParaRPr lang="zh-CN" altLang="en-US" sz="2000" b="1" dirty="0">
                <a:solidFill>
                  <a:srgbClr val="0255A0"/>
                </a:solidFill>
                <a:latin typeface="微软雅黑" panose="020B0503020204020204" pitchFamily="34" charset="-122"/>
                <a:ea typeface="微软雅黑" panose="020B0503020204020204" pitchFamily="34" charset="-122"/>
              </a:endParaRPr>
            </a:p>
          </p:txBody>
        </p:sp>
      </p:grpSp>
      <p:grpSp>
        <p:nvGrpSpPr>
          <p:cNvPr id="19" name="组合 18"/>
          <p:cNvGrpSpPr/>
          <p:nvPr/>
        </p:nvGrpSpPr>
        <p:grpSpPr>
          <a:xfrm>
            <a:off x="2987824" y="2952849"/>
            <a:ext cx="5267300" cy="461665"/>
            <a:chOff x="3084518" y="2106967"/>
            <a:chExt cx="5267300" cy="461665"/>
          </a:xfrm>
        </p:grpSpPr>
        <p:sp>
          <p:nvSpPr>
            <p:cNvPr id="20" name="TextBox 24"/>
            <p:cNvSpPr txBox="1"/>
            <p:nvPr/>
          </p:nvSpPr>
          <p:spPr>
            <a:xfrm>
              <a:off x="3084518" y="2106967"/>
              <a:ext cx="1228412" cy="461665"/>
            </a:xfrm>
            <a:prstGeom prst="rect">
              <a:avLst/>
            </a:prstGeom>
            <a:noFill/>
          </p:spPr>
          <p:txBody>
            <a:bodyPr wrap="square" rtlCol="0">
              <a:spAutoFit/>
            </a:bodyPr>
            <a:lstStyle/>
            <a:p>
              <a:r>
                <a:rPr lang="zh-CN" altLang="en-US" sz="2400" b="1" i="1" dirty="0" smtClean="0">
                  <a:solidFill>
                    <a:srgbClr val="0255A0"/>
                  </a:solidFill>
                  <a:latin typeface="华文细黑"/>
                  <a:ea typeface="微软雅黑"/>
                </a:rPr>
                <a:t>第三章</a:t>
              </a:r>
              <a:endParaRPr lang="zh-CN" altLang="en-US" sz="2400" b="1" i="1" dirty="0">
                <a:solidFill>
                  <a:srgbClr val="0255A0"/>
                </a:solidFill>
                <a:latin typeface="华文细黑"/>
                <a:ea typeface="微软雅黑"/>
              </a:endParaRPr>
            </a:p>
          </p:txBody>
        </p:sp>
        <p:sp>
          <p:nvSpPr>
            <p:cNvPr id="21" name="TextBox 26"/>
            <p:cNvSpPr txBox="1"/>
            <p:nvPr/>
          </p:nvSpPr>
          <p:spPr>
            <a:xfrm>
              <a:off x="4456945" y="2137744"/>
              <a:ext cx="3894873" cy="400110"/>
            </a:xfrm>
            <a:prstGeom prst="rect">
              <a:avLst/>
            </a:prstGeom>
            <a:noFill/>
          </p:spPr>
          <p:txBody>
            <a:bodyPr wrap="square" rtlCol="0">
              <a:spAutoFit/>
            </a:bodyPr>
            <a:lstStyle/>
            <a:p>
              <a:r>
                <a:rPr lang="zh-CN" altLang="en-US" sz="2000" b="1" dirty="0" smtClean="0">
                  <a:solidFill>
                    <a:srgbClr val="0255A0"/>
                  </a:solidFill>
                  <a:latin typeface="微软雅黑" panose="020B0503020204020204" pitchFamily="34" charset="-122"/>
                  <a:ea typeface="微软雅黑" panose="020B0503020204020204" pitchFamily="34" charset="-122"/>
                </a:rPr>
                <a:t>顾客的通知和提交要求</a:t>
              </a:r>
              <a:endParaRPr lang="zh-CN" altLang="en-US" sz="2000" b="1" dirty="0">
                <a:solidFill>
                  <a:srgbClr val="0255A0"/>
                </a:solidFill>
                <a:latin typeface="微软雅黑" panose="020B0503020204020204" pitchFamily="34" charset="-122"/>
                <a:ea typeface="微软雅黑" panose="020B0503020204020204" pitchFamily="34" charset="-122"/>
              </a:endParaRPr>
            </a:p>
          </p:txBody>
        </p:sp>
      </p:grpSp>
      <p:grpSp>
        <p:nvGrpSpPr>
          <p:cNvPr id="22" name="组合 21"/>
          <p:cNvGrpSpPr/>
          <p:nvPr/>
        </p:nvGrpSpPr>
        <p:grpSpPr>
          <a:xfrm>
            <a:off x="2987824" y="3374231"/>
            <a:ext cx="5267300" cy="461665"/>
            <a:chOff x="3084518" y="2106967"/>
            <a:chExt cx="5267300" cy="461665"/>
          </a:xfrm>
        </p:grpSpPr>
        <p:sp>
          <p:nvSpPr>
            <p:cNvPr id="23" name="TextBox 24"/>
            <p:cNvSpPr txBox="1"/>
            <p:nvPr/>
          </p:nvSpPr>
          <p:spPr>
            <a:xfrm>
              <a:off x="3084518" y="2106967"/>
              <a:ext cx="1228412" cy="461665"/>
            </a:xfrm>
            <a:prstGeom prst="rect">
              <a:avLst/>
            </a:prstGeom>
            <a:noFill/>
          </p:spPr>
          <p:txBody>
            <a:bodyPr wrap="square" rtlCol="0">
              <a:spAutoFit/>
            </a:bodyPr>
            <a:lstStyle/>
            <a:p>
              <a:r>
                <a:rPr lang="zh-CN" altLang="en-US" sz="2400" b="1" i="1" dirty="0" smtClean="0">
                  <a:solidFill>
                    <a:srgbClr val="0255A0"/>
                  </a:solidFill>
                  <a:latin typeface="华文细黑"/>
                  <a:ea typeface="微软雅黑"/>
                </a:rPr>
                <a:t>第四章</a:t>
              </a:r>
              <a:endParaRPr lang="zh-CN" altLang="en-US" sz="2400" b="1" i="1" dirty="0">
                <a:solidFill>
                  <a:srgbClr val="0255A0"/>
                </a:solidFill>
                <a:latin typeface="华文细黑"/>
                <a:ea typeface="微软雅黑"/>
              </a:endParaRPr>
            </a:p>
          </p:txBody>
        </p:sp>
        <p:sp>
          <p:nvSpPr>
            <p:cNvPr id="24" name="TextBox 26"/>
            <p:cNvSpPr txBox="1"/>
            <p:nvPr/>
          </p:nvSpPr>
          <p:spPr>
            <a:xfrm>
              <a:off x="4456945" y="2137744"/>
              <a:ext cx="3894873" cy="400110"/>
            </a:xfrm>
            <a:prstGeom prst="rect">
              <a:avLst/>
            </a:prstGeom>
            <a:noFill/>
          </p:spPr>
          <p:txBody>
            <a:bodyPr wrap="square" rtlCol="0">
              <a:spAutoFit/>
            </a:bodyPr>
            <a:lstStyle/>
            <a:p>
              <a:r>
                <a:rPr lang="zh-CN" altLang="en-US" sz="2000" b="1" dirty="0" smtClean="0">
                  <a:solidFill>
                    <a:srgbClr val="0255A0"/>
                  </a:solidFill>
                  <a:latin typeface="微软雅黑" panose="020B0503020204020204" pitchFamily="34" charset="-122"/>
                  <a:ea typeface="微软雅黑" panose="020B0503020204020204" pitchFamily="34" charset="-122"/>
                </a:rPr>
                <a:t>向顾客提交：证据的等级</a:t>
              </a:r>
              <a:endParaRPr lang="zh-CN" altLang="en-US" sz="2000" b="1" dirty="0">
                <a:solidFill>
                  <a:srgbClr val="0255A0"/>
                </a:solidFill>
                <a:latin typeface="微软雅黑" panose="020B0503020204020204" pitchFamily="34" charset="-122"/>
                <a:ea typeface="微软雅黑" panose="020B0503020204020204" pitchFamily="34" charset="-122"/>
              </a:endParaRPr>
            </a:p>
          </p:txBody>
        </p:sp>
      </p:grpSp>
      <p:grpSp>
        <p:nvGrpSpPr>
          <p:cNvPr id="25" name="组合 24"/>
          <p:cNvGrpSpPr/>
          <p:nvPr/>
        </p:nvGrpSpPr>
        <p:grpSpPr>
          <a:xfrm>
            <a:off x="2987824" y="3802087"/>
            <a:ext cx="5267300" cy="461665"/>
            <a:chOff x="3084518" y="2106967"/>
            <a:chExt cx="5267300" cy="461665"/>
          </a:xfrm>
        </p:grpSpPr>
        <p:sp>
          <p:nvSpPr>
            <p:cNvPr id="26" name="TextBox 24"/>
            <p:cNvSpPr txBox="1"/>
            <p:nvPr/>
          </p:nvSpPr>
          <p:spPr>
            <a:xfrm>
              <a:off x="3084518" y="2106967"/>
              <a:ext cx="1228412" cy="461665"/>
            </a:xfrm>
            <a:prstGeom prst="rect">
              <a:avLst/>
            </a:prstGeom>
            <a:noFill/>
          </p:spPr>
          <p:txBody>
            <a:bodyPr wrap="square" rtlCol="0">
              <a:spAutoFit/>
            </a:bodyPr>
            <a:lstStyle/>
            <a:p>
              <a:r>
                <a:rPr lang="zh-CN" altLang="en-US" sz="2400" b="1" i="1" dirty="0" smtClean="0">
                  <a:solidFill>
                    <a:srgbClr val="0255A0"/>
                  </a:solidFill>
                  <a:latin typeface="华文细黑"/>
                  <a:ea typeface="微软雅黑"/>
                </a:rPr>
                <a:t>第五章</a:t>
              </a:r>
              <a:endParaRPr lang="zh-CN" altLang="en-US" sz="2400" b="1" i="1" dirty="0">
                <a:solidFill>
                  <a:srgbClr val="0255A0"/>
                </a:solidFill>
                <a:latin typeface="华文细黑"/>
                <a:ea typeface="微软雅黑"/>
              </a:endParaRPr>
            </a:p>
          </p:txBody>
        </p:sp>
        <p:sp>
          <p:nvSpPr>
            <p:cNvPr id="27" name="TextBox 26"/>
            <p:cNvSpPr txBox="1"/>
            <p:nvPr/>
          </p:nvSpPr>
          <p:spPr>
            <a:xfrm>
              <a:off x="4456945" y="2137744"/>
              <a:ext cx="3894873" cy="400110"/>
            </a:xfrm>
            <a:prstGeom prst="rect">
              <a:avLst/>
            </a:prstGeom>
            <a:noFill/>
          </p:spPr>
          <p:txBody>
            <a:bodyPr wrap="square" rtlCol="0">
              <a:spAutoFit/>
            </a:bodyPr>
            <a:lstStyle/>
            <a:p>
              <a:r>
                <a:rPr lang="zh-CN" altLang="en-US" sz="2000" b="1" dirty="0" smtClean="0">
                  <a:solidFill>
                    <a:srgbClr val="0255A0"/>
                  </a:solidFill>
                  <a:latin typeface="微软雅黑" panose="020B0503020204020204" pitchFamily="34" charset="-122"/>
                  <a:ea typeface="微软雅黑" panose="020B0503020204020204" pitchFamily="34" charset="-122"/>
                </a:rPr>
                <a:t>零件提交状态</a:t>
              </a:r>
              <a:endParaRPr lang="zh-CN" altLang="en-US" sz="2000" b="1" dirty="0">
                <a:solidFill>
                  <a:srgbClr val="0255A0"/>
                </a:solidFill>
                <a:latin typeface="微软雅黑" panose="020B0503020204020204" pitchFamily="34" charset="-122"/>
                <a:ea typeface="微软雅黑" panose="020B0503020204020204" pitchFamily="34" charset="-122"/>
              </a:endParaRPr>
            </a:p>
          </p:txBody>
        </p:sp>
      </p:grpSp>
      <p:grpSp>
        <p:nvGrpSpPr>
          <p:cNvPr id="28" name="组合 27"/>
          <p:cNvGrpSpPr/>
          <p:nvPr/>
        </p:nvGrpSpPr>
        <p:grpSpPr>
          <a:xfrm>
            <a:off x="2987824" y="4244801"/>
            <a:ext cx="5267300" cy="461665"/>
            <a:chOff x="3084518" y="2106967"/>
            <a:chExt cx="5267300" cy="461665"/>
          </a:xfrm>
        </p:grpSpPr>
        <p:sp>
          <p:nvSpPr>
            <p:cNvPr id="31" name="TextBox 24"/>
            <p:cNvSpPr txBox="1"/>
            <p:nvPr/>
          </p:nvSpPr>
          <p:spPr>
            <a:xfrm>
              <a:off x="3084518" y="2106967"/>
              <a:ext cx="1228412" cy="461665"/>
            </a:xfrm>
            <a:prstGeom prst="rect">
              <a:avLst/>
            </a:prstGeom>
            <a:noFill/>
          </p:spPr>
          <p:txBody>
            <a:bodyPr wrap="square" rtlCol="0">
              <a:spAutoFit/>
            </a:bodyPr>
            <a:lstStyle/>
            <a:p>
              <a:r>
                <a:rPr lang="zh-CN" altLang="en-US" sz="2400" b="1" i="1" dirty="0" smtClean="0">
                  <a:solidFill>
                    <a:srgbClr val="0255A0"/>
                  </a:solidFill>
                  <a:latin typeface="华文细黑"/>
                  <a:ea typeface="微软雅黑"/>
                </a:rPr>
                <a:t>第六章</a:t>
              </a:r>
              <a:endParaRPr lang="zh-CN" altLang="en-US" sz="2400" b="1" i="1" dirty="0">
                <a:solidFill>
                  <a:srgbClr val="0255A0"/>
                </a:solidFill>
                <a:latin typeface="华文细黑"/>
                <a:ea typeface="微软雅黑"/>
              </a:endParaRPr>
            </a:p>
          </p:txBody>
        </p:sp>
        <p:sp>
          <p:nvSpPr>
            <p:cNvPr id="33" name="TextBox 26"/>
            <p:cNvSpPr txBox="1"/>
            <p:nvPr/>
          </p:nvSpPr>
          <p:spPr>
            <a:xfrm>
              <a:off x="4456945" y="2137744"/>
              <a:ext cx="3894873" cy="400110"/>
            </a:xfrm>
            <a:prstGeom prst="rect">
              <a:avLst/>
            </a:prstGeom>
            <a:noFill/>
          </p:spPr>
          <p:txBody>
            <a:bodyPr wrap="square" rtlCol="0">
              <a:spAutoFit/>
            </a:bodyPr>
            <a:lstStyle/>
            <a:p>
              <a:r>
                <a:rPr lang="zh-CN" altLang="en-US" sz="2000" b="1" dirty="0" smtClean="0">
                  <a:solidFill>
                    <a:srgbClr val="0255A0"/>
                  </a:solidFill>
                  <a:latin typeface="微软雅黑" panose="020B0503020204020204" pitchFamily="34" charset="-122"/>
                  <a:ea typeface="微软雅黑" panose="020B0503020204020204" pitchFamily="34" charset="-122"/>
                </a:rPr>
                <a:t>记录的保存</a:t>
              </a:r>
              <a:endParaRPr lang="zh-CN" altLang="en-US" sz="2000" b="1" dirty="0">
                <a:solidFill>
                  <a:srgbClr val="0255A0"/>
                </a:solidFill>
                <a:latin typeface="微软雅黑" panose="020B0503020204020204" pitchFamily="34" charset="-122"/>
                <a:ea typeface="微软雅黑" panose="020B0503020204020204" pitchFamily="34" charset="-122"/>
              </a:endParaRPr>
            </a:p>
          </p:txBody>
        </p:sp>
      </p:grpSp>
    </p:spTree>
    <p:extLst>
      <p:ext uri="{BB962C8B-B14F-4D97-AF65-F5344CB8AC3E}">
        <p14:creationId xmlns:p14="http://schemas.microsoft.com/office/powerpoint/2010/main" xmlns="" val="8327665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第二章    </a:t>
            </a:r>
            <a:r>
              <a:rPr lang="en-US" altLang="zh-CN" dirty="0" smtClean="0"/>
              <a:t>PPAP</a:t>
            </a:r>
            <a:r>
              <a:rPr lang="zh-CN" altLang="en-US" dirty="0" smtClean="0"/>
              <a:t>的过程要求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464496"/>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7250">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2. PPAP</a:t>
                      </a:r>
                      <a:r>
                        <a:rPr lang="zh-CN" altLang="en-US" sz="1800" b="1" dirty="0" smtClean="0">
                          <a:effectLst/>
                          <a:latin typeface="+mn-ea"/>
                          <a:ea typeface="+mn-ea"/>
                          <a:cs typeface="Times New Roman" panose="02020603050405020304" pitchFamily="18" charset="0"/>
                        </a:rPr>
                        <a:t>要求</a:t>
                      </a:r>
                      <a:r>
                        <a:rPr lang="en-US" altLang="zh-CN" sz="1800" b="1" dirty="0" smtClean="0">
                          <a:effectLst/>
                          <a:latin typeface="+mn-ea"/>
                          <a:ea typeface="+mn-ea"/>
                          <a:cs typeface="Times New Roman" panose="02020603050405020304" pitchFamily="18" charset="0"/>
                        </a:rPr>
                        <a:t>——2.10.2 </a:t>
                      </a:r>
                      <a:r>
                        <a:rPr lang="zh-CN" altLang="en-US" sz="1800" b="1" dirty="0" smtClean="0">
                          <a:effectLst/>
                          <a:latin typeface="+mn-ea"/>
                          <a:ea typeface="+mn-ea"/>
                          <a:cs typeface="Times New Roman" panose="02020603050405020304" pitchFamily="18" charset="0"/>
                        </a:rPr>
                        <a:t>性能试验结果</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087246">
                <a:tc>
                  <a:txBody>
                    <a:bodyPr/>
                    <a:lstStyle/>
                    <a:p>
                      <a:pPr eaLnBrk="0" hangingPunct="0">
                        <a:lnSpc>
                          <a:spcPts val="3300"/>
                        </a:lnSpc>
                        <a:buClr>
                          <a:schemeClr val="accent2"/>
                        </a:buClr>
                        <a:buSzPct val="85000"/>
                      </a:pPr>
                      <a:r>
                        <a:rPr lang="zh-CN" altLang="en-US" sz="1500" b="1" kern="1200" dirty="0" smtClean="0">
                          <a:solidFill>
                            <a:srgbClr val="FF0000"/>
                          </a:solidFill>
                          <a:latin typeface="+mj-ea"/>
                          <a:ea typeface="+mj-ea"/>
                          <a:cs typeface="+mn-cs"/>
                        </a:rPr>
                        <a:t>       当设计记录或控制计划规定有性能或功能要求时，组织必须对所有这些零件或产品进行试验。</a:t>
                      </a:r>
                      <a:endParaRPr lang="en-US" altLang="zh-CN" sz="1500" b="1" kern="1200" dirty="0" smtClean="0">
                        <a:solidFill>
                          <a:srgbClr val="FF0000"/>
                        </a:solidFill>
                        <a:latin typeface="+mj-ea"/>
                        <a:ea typeface="+mj-ea"/>
                        <a:cs typeface="+mn-cs"/>
                      </a:endParaRPr>
                    </a:p>
                    <a:p>
                      <a:pPr algn="l" eaLnBrk="0" hangingPunct="0">
                        <a:lnSpc>
                          <a:spcPts val="3300"/>
                        </a:lnSpc>
                        <a:buClr>
                          <a:schemeClr val="accent2"/>
                        </a:buClr>
                        <a:buSzPct val="85000"/>
                      </a:pPr>
                      <a:r>
                        <a:rPr lang="zh-CN" altLang="en-US" sz="1500" b="1" kern="1200" dirty="0" smtClean="0">
                          <a:solidFill>
                            <a:srgbClr val="000099"/>
                          </a:solidFill>
                          <a:latin typeface="+mj-ea"/>
                          <a:ea typeface="+mj-ea"/>
                          <a:cs typeface="+mn-cs"/>
                        </a:rPr>
                        <a:t>性能试验结果必须包含以下内容</a:t>
                      </a:r>
                      <a:r>
                        <a:rPr lang="en-US" altLang="zh-CN" sz="1500" b="1" kern="1200" dirty="0" smtClean="0">
                          <a:solidFill>
                            <a:srgbClr val="000099"/>
                          </a:solidFill>
                          <a:latin typeface="+mj-ea"/>
                          <a:ea typeface="+mj-ea"/>
                          <a:cs typeface="+mn-cs"/>
                        </a:rPr>
                        <a:t>:</a:t>
                      </a:r>
                      <a:endParaRPr lang="zh-CN" altLang="zh-CN" sz="1500" b="1" kern="1200" dirty="0" smtClean="0">
                        <a:solidFill>
                          <a:srgbClr val="000099"/>
                        </a:solidFill>
                        <a:latin typeface="+mj-ea"/>
                        <a:ea typeface="+mj-ea"/>
                        <a:cs typeface="+mn-cs"/>
                      </a:endParaRPr>
                    </a:p>
                    <a:p>
                      <a:pPr marL="0" lvl="0" indent="-342900" fontAlgn="base">
                        <a:lnSpc>
                          <a:spcPts val="3000"/>
                        </a:lnSpc>
                        <a:spcAft>
                          <a:spcPct val="0"/>
                        </a:spcAft>
                        <a:buClr>
                          <a:srgbClr val="FF0000"/>
                        </a:buClr>
                        <a:defRPr/>
                      </a:pPr>
                      <a:endParaRPr lang="en-US" altLang="zh-CN" sz="1500" b="1" kern="1200" dirty="0" smtClean="0">
                        <a:solidFill>
                          <a:srgbClr val="FF0000"/>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sp>
        <p:nvSpPr>
          <p:cNvPr id="5" name="内容占位符 2"/>
          <p:cNvSpPr txBox="1">
            <a:spLocks/>
          </p:cNvSpPr>
          <p:nvPr/>
        </p:nvSpPr>
        <p:spPr bwMode="auto">
          <a:xfrm>
            <a:off x="683568" y="2216418"/>
            <a:ext cx="4896544" cy="1438873"/>
          </a:xfrm>
          <a:prstGeom prst="rect">
            <a:avLst/>
          </a:prstGeom>
          <a:noFill/>
          <a:ln w="9525">
            <a:solidFill>
              <a:srgbClr val="00B050"/>
            </a:solidFill>
            <a:miter lim="800000"/>
            <a:headEnd/>
            <a:tailEnd/>
          </a:ln>
        </p:spPr>
        <p:txBody>
          <a:bodyPr/>
          <a:lstStyle/>
          <a:p>
            <a:pPr marL="400050" lvl="0" indent="-400050" fontAlgn="base">
              <a:lnSpc>
                <a:spcPts val="3500"/>
              </a:lnSpc>
              <a:spcAft>
                <a:spcPct val="0"/>
              </a:spcAft>
              <a:buClr>
                <a:srgbClr val="FF66FF"/>
              </a:buClr>
              <a:buFont typeface="Wingdings" pitchFamily="2" charset="2"/>
              <a:buChar char="l"/>
              <a:defRPr/>
            </a:pPr>
            <a:r>
              <a:rPr lang="zh-CN" altLang="en-US" sz="1400" b="1" kern="0" dirty="0" smtClean="0">
                <a:solidFill>
                  <a:srgbClr val="000099"/>
                </a:solidFill>
                <a:latin typeface="+mj-ea"/>
                <a:ea typeface="+mj-ea"/>
              </a:rPr>
              <a:t>试验零件的设计变更等级；</a:t>
            </a:r>
            <a:endParaRPr lang="en-US" altLang="zh-CN" sz="1400" b="1" kern="0" dirty="0" smtClean="0">
              <a:solidFill>
                <a:srgbClr val="000099"/>
              </a:solidFill>
              <a:latin typeface="+mj-ea"/>
              <a:ea typeface="+mj-ea"/>
            </a:endParaRPr>
          </a:p>
          <a:p>
            <a:pPr marL="400050" lvl="0" indent="-400050" fontAlgn="base">
              <a:lnSpc>
                <a:spcPts val="3500"/>
              </a:lnSpc>
              <a:spcAft>
                <a:spcPct val="0"/>
              </a:spcAft>
              <a:buClr>
                <a:srgbClr val="FF66FF"/>
              </a:buClr>
              <a:buFont typeface="Wingdings" pitchFamily="2" charset="2"/>
              <a:buChar char="l"/>
              <a:defRPr/>
            </a:pPr>
            <a:r>
              <a:rPr lang="zh-CN" altLang="en-US" sz="1400" b="1" kern="0" dirty="0" smtClean="0">
                <a:solidFill>
                  <a:srgbClr val="000099"/>
                </a:solidFill>
                <a:latin typeface="+mj-ea"/>
                <a:ea typeface="+mj-ea"/>
              </a:rPr>
              <a:t>任何尚未纳入设计记录，但经过授权的工程变更文件；</a:t>
            </a:r>
            <a:endParaRPr lang="en-US" altLang="zh-CN" sz="1400" b="1" kern="0" dirty="0" smtClean="0">
              <a:solidFill>
                <a:srgbClr val="000099"/>
              </a:solidFill>
              <a:latin typeface="+mj-ea"/>
              <a:ea typeface="+mj-ea"/>
            </a:endParaRPr>
          </a:p>
          <a:p>
            <a:pPr marL="400050" lvl="0" indent="-400050" fontAlgn="base">
              <a:lnSpc>
                <a:spcPts val="3500"/>
              </a:lnSpc>
              <a:spcAft>
                <a:spcPct val="0"/>
              </a:spcAft>
              <a:buClr>
                <a:srgbClr val="FF66FF"/>
              </a:buClr>
              <a:buFont typeface="Wingdings" pitchFamily="2" charset="2"/>
              <a:buChar char="l"/>
              <a:defRPr/>
            </a:pPr>
            <a:r>
              <a:rPr lang="zh-CN" altLang="en-US" sz="1400" b="1" kern="0" dirty="0" smtClean="0">
                <a:solidFill>
                  <a:srgbClr val="000099"/>
                </a:solidFill>
                <a:latin typeface="+mj-ea"/>
                <a:ea typeface="+mj-ea"/>
              </a:rPr>
              <a:t>试验零件的材料规范编号、发布日期和变更等级；</a:t>
            </a:r>
            <a:endParaRPr lang="zh-CN" altLang="zh-CN" sz="1400" b="1" dirty="0">
              <a:solidFill>
                <a:srgbClr val="000099"/>
              </a:solidFill>
              <a:latin typeface="+mj-ea"/>
              <a:ea typeface="+mj-ea"/>
            </a:endParaRPr>
          </a:p>
        </p:txBody>
      </p:sp>
      <p:sp>
        <p:nvSpPr>
          <p:cNvPr id="6" name="内容占位符 2"/>
          <p:cNvSpPr txBox="1">
            <a:spLocks/>
          </p:cNvSpPr>
          <p:nvPr/>
        </p:nvSpPr>
        <p:spPr bwMode="auto">
          <a:xfrm>
            <a:off x="6073908" y="2209428"/>
            <a:ext cx="2098492" cy="1444309"/>
          </a:xfrm>
          <a:prstGeom prst="rect">
            <a:avLst/>
          </a:prstGeom>
          <a:noFill/>
          <a:ln w="9525">
            <a:solidFill>
              <a:srgbClr val="00B050"/>
            </a:solidFill>
            <a:miter lim="800000"/>
            <a:headEnd/>
            <a:tailEnd/>
          </a:ln>
        </p:spPr>
        <p:txBody>
          <a:bodyPr/>
          <a:lstStyle/>
          <a:p>
            <a:pPr marL="400050" lvl="0" indent="-400050" fontAlgn="base">
              <a:lnSpc>
                <a:spcPts val="3500"/>
              </a:lnSpc>
              <a:spcAft>
                <a:spcPct val="0"/>
              </a:spcAft>
              <a:buClr>
                <a:srgbClr val="FF66FF"/>
              </a:buClr>
              <a:buFont typeface="Wingdings" pitchFamily="2" charset="2"/>
              <a:buChar char="l"/>
              <a:defRPr/>
            </a:pPr>
            <a:r>
              <a:rPr lang="zh-CN" altLang="en-US" sz="1400" b="1" kern="0" dirty="0" smtClean="0">
                <a:solidFill>
                  <a:srgbClr val="000099"/>
                </a:solidFill>
                <a:latin typeface="+mj-ea"/>
                <a:ea typeface="+mj-ea"/>
              </a:rPr>
              <a:t>进行试验的日期；</a:t>
            </a:r>
            <a:endParaRPr lang="en-US" altLang="zh-CN" sz="1400" b="1" kern="0" dirty="0" smtClean="0">
              <a:solidFill>
                <a:srgbClr val="000099"/>
              </a:solidFill>
              <a:latin typeface="+mj-ea"/>
              <a:ea typeface="+mj-ea"/>
            </a:endParaRPr>
          </a:p>
          <a:p>
            <a:pPr marL="400050" lvl="0" indent="-400050" fontAlgn="base">
              <a:lnSpc>
                <a:spcPts val="3500"/>
              </a:lnSpc>
              <a:spcAft>
                <a:spcPct val="0"/>
              </a:spcAft>
              <a:buClr>
                <a:srgbClr val="FF66FF"/>
              </a:buClr>
              <a:buFont typeface="Wingdings" pitchFamily="2" charset="2"/>
              <a:buChar char="l"/>
              <a:defRPr/>
            </a:pPr>
            <a:r>
              <a:rPr lang="zh-CN" altLang="en-US" sz="1400" b="1" kern="0" dirty="0" smtClean="0">
                <a:solidFill>
                  <a:srgbClr val="000099"/>
                </a:solidFill>
                <a:latin typeface="+mj-ea"/>
                <a:ea typeface="+mj-ea"/>
              </a:rPr>
              <a:t>试验零件的数量；</a:t>
            </a:r>
            <a:endParaRPr lang="en-US" altLang="zh-CN" sz="1400" b="1" kern="0" dirty="0" smtClean="0">
              <a:solidFill>
                <a:srgbClr val="000099"/>
              </a:solidFill>
              <a:latin typeface="+mj-ea"/>
              <a:ea typeface="+mj-ea"/>
            </a:endParaRPr>
          </a:p>
          <a:p>
            <a:pPr marL="400050" lvl="0" indent="-400050" fontAlgn="base">
              <a:lnSpc>
                <a:spcPts val="3500"/>
              </a:lnSpc>
              <a:spcAft>
                <a:spcPct val="0"/>
              </a:spcAft>
              <a:buClr>
                <a:srgbClr val="FF66FF"/>
              </a:buClr>
              <a:buFont typeface="Wingdings" pitchFamily="2" charset="2"/>
              <a:buChar char="l"/>
              <a:defRPr/>
            </a:pPr>
            <a:r>
              <a:rPr lang="zh-CN" altLang="en-US" sz="1400" b="1" kern="0" dirty="0" smtClean="0">
                <a:solidFill>
                  <a:srgbClr val="000099"/>
                </a:solidFill>
                <a:latin typeface="+mj-ea"/>
                <a:ea typeface="+mj-ea"/>
              </a:rPr>
              <a:t>实际试验的结果；</a:t>
            </a:r>
            <a:endParaRPr lang="en-US" altLang="zh-CN" sz="1400" b="1" kern="0" dirty="0" smtClean="0">
              <a:solidFill>
                <a:srgbClr val="000099"/>
              </a:solidFill>
              <a:latin typeface="+mj-ea"/>
              <a:ea typeface="+mj-ea"/>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第二章    </a:t>
            </a:r>
            <a:r>
              <a:rPr lang="en-US" altLang="zh-CN" dirty="0" smtClean="0"/>
              <a:t>PPAP</a:t>
            </a:r>
            <a:r>
              <a:rPr lang="zh-CN" altLang="en-US" dirty="0" smtClean="0"/>
              <a:t>的过程要求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468246"/>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7250">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2. PPAP</a:t>
                      </a:r>
                      <a:r>
                        <a:rPr lang="zh-CN" altLang="en-US" sz="1800" b="1" dirty="0" smtClean="0">
                          <a:effectLst/>
                          <a:latin typeface="+mn-ea"/>
                          <a:ea typeface="+mn-ea"/>
                          <a:cs typeface="Times New Roman" panose="02020603050405020304" pitchFamily="18" charset="0"/>
                        </a:rPr>
                        <a:t>要求</a:t>
                      </a:r>
                      <a:r>
                        <a:rPr lang="en-US" altLang="zh-CN" sz="1800" b="1" dirty="0" smtClean="0">
                          <a:effectLst/>
                          <a:latin typeface="+mn-ea"/>
                          <a:ea typeface="+mn-ea"/>
                          <a:cs typeface="Times New Roman" panose="02020603050405020304" pitchFamily="18" charset="0"/>
                        </a:rPr>
                        <a:t>——2.10.2 </a:t>
                      </a:r>
                      <a:r>
                        <a:rPr lang="zh-CN" altLang="en-US" sz="1800" b="1" dirty="0" smtClean="0">
                          <a:effectLst/>
                          <a:latin typeface="+mn-ea"/>
                          <a:ea typeface="+mn-ea"/>
                          <a:cs typeface="Times New Roman" panose="02020603050405020304" pitchFamily="18" charset="0"/>
                        </a:rPr>
                        <a:t>性能试验结果</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087246">
                <a:tc>
                  <a:txBody>
                    <a:bodyPr/>
                    <a:lstStyle/>
                    <a:p>
                      <a:pPr marL="0" marR="0" lvl="0" indent="-342900" algn="ctr" defTabSz="914400" rtl="0" eaLnBrk="1" fontAlgn="base" latinLnBrk="0" hangingPunct="1">
                        <a:lnSpc>
                          <a:spcPts val="5000"/>
                        </a:lnSpc>
                        <a:spcBef>
                          <a:spcPts val="0"/>
                        </a:spcBef>
                        <a:spcAft>
                          <a:spcPct val="0"/>
                        </a:spcAft>
                        <a:buClr>
                          <a:srgbClr val="FF0000"/>
                        </a:buClr>
                        <a:buSzTx/>
                        <a:buFontTx/>
                        <a:buNone/>
                        <a:tabLst/>
                        <a:defRPr/>
                      </a:pPr>
                      <a:r>
                        <a:rPr kumimoji="0" lang="zh-CN" altLang="en-US" sz="1800" b="1" i="0" u="none" strike="noStrike" kern="0" cap="none" spc="0" normalizeH="0" baseline="0" noProof="0" dirty="0" smtClean="0">
                          <a:ln>
                            <a:noFill/>
                          </a:ln>
                          <a:solidFill>
                            <a:srgbClr val="FF0000"/>
                          </a:solidFill>
                          <a:effectLst/>
                          <a:uLnTx/>
                          <a:uFillTx/>
                          <a:latin typeface="+mj-ea"/>
                          <a:ea typeface="+mj-ea"/>
                          <a:cs typeface="+mn-cs"/>
                        </a:rPr>
                        <a:t>附录</a:t>
                      </a:r>
                      <a:r>
                        <a:rPr kumimoji="0" lang="en-US" altLang="zh-CN" sz="1800" b="1" i="0" u="none" strike="noStrike" kern="0" cap="none" spc="0" normalizeH="0" baseline="0" noProof="0" dirty="0" smtClean="0">
                          <a:ln>
                            <a:noFill/>
                          </a:ln>
                          <a:solidFill>
                            <a:srgbClr val="FF0000"/>
                          </a:solidFill>
                          <a:effectLst/>
                          <a:uLnTx/>
                          <a:uFillTx/>
                          <a:latin typeface="+mj-ea"/>
                          <a:ea typeface="+mj-ea"/>
                          <a:cs typeface="+mn-cs"/>
                        </a:rPr>
                        <a:t>E</a:t>
                      </a:r>
                      <a:r>
                        <a:rPr kumimoji="0" lang="zh-CN" altLang="en-US" sz="1800" b="1" i="0" u="none" strike="noStrike" kern="0" cap="none" spc="0" normalizeH="0" baseline="0" noProof="0" dirty="0" smtClean="0">
                          <a:ln>
                            <a:noFill/>
                          </a:ln>
                          <a:solidFill>
                            <a:srgbClr val="FF0000"/>
                          </a:solidFill>
                          <a:effectLst/>
                          <a:uLnTx/>
                          <a:uFillTx/>
                          <a:latin typeface="+mj-ea"/>
                          <a:ea typeface="+mj-ea"/>
                          <a:cs typeface="+mn-cs"/>
                        </a:rPr>
                        <a:t>：生产件批准</a:t>
                      </a:r>
                      <a:r>
                        <a:rPr kumimoji="0" lang="en-US" altLang="zh-CN" sz="1800" b="1" i="0" u="none" strike="noStrike" kern="0" cap="none" spc="0" normalizeH="0" baseline="0" noProof="0" dirty="0" smtClean="0">
                          <a:ln>
                            <a:noFill/>
                          </a:ln>
                          <a:solidFill>
                            <a:srgbClr val="FF0000"/>
                          </a:solidFill>
                          <a:effectLst/>
                          <a:uLnTx/>
                          <a:uFillTx/>
                          <a:latin typeface="+mj-ea"/>
                          <a:ea typeface="+mj-ea"/>
                          <a:cs typeface="+mn-cs"/>
                        </a:rPr>
                        <a:t>——</a:t>
                      </a:r>
                      <a:r>
                        <a:rPr kumimoji="0" lang="zh-CN" altLang="en-US" sz="1800" b="1" i="0" u="none" strike="noStrike" kern="0" cap="none" spc="0" normalizeH="0" baseline="0" noProof="0" dirty="0" smtClean="0">
                          <a:ln>
                            <a:noFill/>
                          </a:ln>
                          <a:solidFill>
                            <a:srgbClr val="FF0000"/>
                          </a:solidFill>
                          <a:effectLst/>
                          <a:uLnTx/>
                          <a:uFillTx/>
                          <a:latin typeface="+mj-ea"/>
                          <a:ea typeface="+mj-ea"/>
                          <a:cs typeface="+mn-cs"/>
                        </a:rPr>
                        <a:t>性能试验结果</a:t>
                      </a:r>
                    </a:p>
                  </a:txBody>
                  <a:tcPr marL="68580" marR="68580" marT="0" marB="0"/>
                </a:tc>
                <a:extLst>
                  <a:ext uri="{0D108BD9-81ED-4DB2-BD59-A6C34878D82A}">
                    <a16:rowId xmlns:a16="http://schemas.microsoft.com/office/drawing/2014/main" xmlns="" val="1750595354"/>
                  </a:ext>
                </a:extLst>
              </a:tr>
            </a:tbl>
          </a:graphicData>
        </a:graphic>
      </p:graphicFrame>
      <p:graphicFrame>
        <p:nvGraphicFramePr>
          <p:cNvPr id="5" name="表格 4"/>
          <p:cNvGraphicFramePr>
            <a:graphicFrameLocks noGrp="1"/>
          </p:cNvGraphicFramePr>
          <p:nvPr/>
        </p:nvGraphicFramePr>
        <p:xfrm>
          <a:off x="539552" y="1993404"/>
          <a:ext cx="8102704" cy="3005083"/>
        </p:xfrm>
        <a:graphic>
          <a:graphicData uri="http://schemas.openxmlformats.org/drawingml/2006/table">
            <a:tbl>
              <a:tblPr/>
              <a:tblGrid>
                <a:gridCol w="1872208"/>
                <a:gridCol w="1165992"/>
                <a:gridCol w="954339"/>
                <a:gridCol w="827539"/>
                <a:gridCol w="1774370"/>
                <a:gridCol w="754128"/>
                <a:gridCol w="754128"/>
              </a:tblGrid>
              <a:tr h="583689">
                <a:tc gridSpan="4">
                  <a:txBody>
                    <a:bodyPr/>
                    <a:lstStyle/>
                    <a:p>
                      <a:pPr algn="l">
                        <a:lnSpc>
                          <a:spcPts val="2000"/>
                        </a:lnSpc>
                        <a:spcAft>
                          <a:spcPts val="0"/>
                        </a:spcAft>
                      </a:pPr>
                      <a:r>
                        <a:rPr lang="zh-CN" sz="1300" kern="100" dirty="0">
                          <a:latin typeface="黑体" pitchFamily="49" charset="-122"/>
                          <a:ea typeface="黑体" pitchFamily="49" charset="-122"/>
                          <a:cs typeface="Times New Roman"/>
                        </a:rPr>
                        <a:t>组织名称：</a:t>
                      </a:r>
                    </a:p>
                    <a:p>
                      <a:pPr algn="l">
                        <a:lnSpc>
                          <a:spcPts val="2000"/>
                        </a:lnSpc>
                        <a:spcAft>
                          <a:spcPts val="0"/>
                        </a:spcAft>
                      </a:pPr>
                      <a:r>
                        <a:rPr lang="zh-CN" sz="1300" kern="100" dirty="0">
                          <a:latin typeface="黑体" pitchFamily="49" charset="-122"/>
                          <a:ea typeface="黑体" pitchFamily="49" charset="-122"/>
                          <a:cs typeface="Times New Roman"/>
                        </a:rPr>
                        <a:t>供方</a:t>
                      </a:r>
                      <a:r>
                        <a:rPr lang="en-US" sz="1300" kern="100" dirty="0">
                          <a:latin typeface="黑体" pitchFamily="49" charset="-122"/>
                          <a:ea typeface="黑体" pitchFamily="49" charset="-122"/>
                          <a:cs typeface="Times New Roman"/>
                        </a:rPr>
                        <a:t>/</a:t>
                      </a:r>
                      <a:r>
                        <a:rPr lang="zh-CN" sz="1300" kern="100" dirty="0">
                          <a:latin typeface="黑体" pitchFamily="49" charset="-122"/>
                          <a:ea typeface="黑体" pitchFamily="49" charset="-122"/>
                          <a:cs typeface="Times New Roman"/>
                        </a:rPr>
                        <a:t>供货商代码：</a:t>
                      </a: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rowSpan="2" gridSpan="3">
                  <a:txBody>
                    <a:bodyPr/>
                    <a:lstStyle/>
                    <a:p>
                      <a:pPr algn="l">
                        <a:lnSpc>
                          <a:spcPts val="2500"/>
                        </a:lnSpc>
                        <a:spcAft>
                          <a:spcPts val="0"/>
                        </a:spcAft>
                      </a:pPr>
                      <a:r>
                        <a:rPr lang="zh-CN" sz="1300" kern="100" dirty="0">
                          <a:latin typeface="黑体" pitchFamily="49" charset="-122"/>
                          <a:ea typeface="黑体" pitchFamily="49" charset="-122"/>
                          <a:cs typeface="Times New Roman"/>
                        </a:rPr>
                        <a:t>零件编号：</a:t>
                      </a:r>
                    </a:p>
                    <a:p>
                      <a:pPr algn="l">
                        <a:lnSpc>
                          <a:spcPts val="2500"/>
                        </a:lnSpc>
                        <a:spcAft>
                          <a:spcPts val="0"/>
                        </a:spcAft>
                      </a:pPr>
                      <a:r>
                        <a:rPr lang="zh-CN" sz="1300" kern="100" dirty="0">
                          <a:latin typeface="黑体" pitchFamily="49" charset="-122"/>
                          <a:ea typeface="黑体" pitchFamily="49" charset="-122"/>
                          <a:cs typeface="Times New Roman"/>
                        </a:rPr>
                        <a:t>零件名称：</a:t>
                      </a:r>
                    </a:p>
                    <a:p>
                      <a:pPr algn="l">
                        <a:lnSpc>
                          <a:spcPts val="2500"/>
                        </a:lnSpc>
                        <a:spcAft>
                          <a:spcPts val="0"/>
                        </a:spcAft>
                      </a:pPr>
                      <a:r>
                        <a:rPr lang="zh-CN" sz="1300" kern="100" dirty="0">
                          <a:latin typeface="黑体" pitchFamily="49" charset="-122"/>
                          <a:ea typeface="黑体" pitchFamily="49" charset="-122"/>
                          <a:cs typeface="Times New Roman"/>
                        </a:rPr>
                        <a:t>设计记录变更等级：</a:t>
                      </a:r>
                    </a:p>
                    <a:p>
                      <a:pPr algn="l">
                        <a:lnSpc>
                          <a:spcPts val="2500"/>
                        </a:lnSpc>
                        <a:spcAft>
                          <a:spcPts val="0"/>
                        </a:spcAft>
                      </a:pPr>
                      <a:r>
                        <a:rPr lang="zh-CN" sz="1300" kern="100" dirty="0">
                          <a:latin typeface="黑体" pitchFamily="49" charset="-122"/>
                          <a:ea typeface="黑体" pitchFamily="49" charset="-122"/>
                          <a:cs typeface="Times New Roman"/>
                        </a:rPr>
                        <a:t>工程变更文件：</a:t>
                      </a: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zh-CN" altLang="en-US"/>
                    </a:p>
                  </a:txBody>
                  <a:tcPr/>
                </a:tc>
                <a:tc rowSpan="2" hMerge="1">
                  <a:txBody>
                    <a:bodyPr/>
                    <a:lstStyle/>
                    <a:p>
                      <a:endParaRPr lang="zh-CN" altLang="en-US"/>
                    </a:p>
                  </a:txBody>
                  <a:tcPr/>
                </a:tc>
              </a:tr>
              <a:tr h="909342">
                <a:tc gridSpan="4">
                  <a:txBody>
                    <a:bodyPr/>
                    <a:lstStyle/>
                    <a:p>
                      <a:pPr algn="l">
                        <a:lnSpc>
                          <a:spcPts val="2000"/>
                        </a:lnSpc>
                        <a:spcAft>
                          <a:spcPts val="0"/>
                        </a:spcAft>
                      </a:pPr>
                      <a:r>
                        <a:rPr lang="zh-CN" sz="1300" kern="100" dirty="0">
                          <a:latin typeface="黑体" pitchFamily="49" charset="-122"/>
                          <a:ea typeface="黑体" pitchFamily="49" charset="-122"/>
                          <a:cs typeface="Times New Roman"/>
                        </a:rPr>
                        <a:t>实验室名称：</a:t>
                      </a:r>
                    </a:p>
                    <a:p>
                      <a:pPr algn="l">
                        <a:lnSpc>
                          <a:spcPts val="2000"/>
                        </a:lnSpc>
                        <a:spcAft>
                          <a:spcPts val="0"/>
                        </a:spcAft>
                      </a:pPr>
                      <a:r>
                        <a:rPr lang="en-US" sz="1300" kern="100" dirty="0">
                          <a:latin typeface="黑体" pitchFamily="49" charset="-122"/>
                          <a:ea typeface="黑体" pitchFamily="49" charset="-122"/>
                          <a:cs typeface="Times New Roman"/>
                        </a:rPr>
                        <a:t>*</a:t>
                      </a:r>
                      <a:r>
                        <a:rPr lang="zh-CN" sz="1300" kern="100" dirty="0">
                          <a:latin typeface="黑体" pitchFamily="49" charset="-122"/>
                          <a:ea typeface="黑体" pitchFamily="49" charset="-122"/>
                          <a:cs typeface="Times New Roman"/>
                        </a:rPr>
                        <a:t>顾客规定的供方</a:t>
                      </a:r>
                      <a:r>
                        <a:rPr lang="en-US" sz="1300" kern="100" dirty="0">
                          <a:latin typeface="黑体" pitchFamily="49" charset="-122"/>
                          <a:ea typeface="黑体" pitchFamily="49" charset="-122"/>
                          <a:cs typeface="Times New Roman"/>
                        </a:rPr>
                        <a:t>/</a:t>
                      </a:r>
                      <a:r>
                        <a:rPr lang="zh-CN" sz="1300" kern="100" dirty="0">
                          <a:latin typeface="黑体" pitchFamily="49" charset="-122"/>
                          <a:ea typeface="黑体" pitchFamily="49" charset="-122"/>
                          <a:cs typeface="Times New Roman"/>
                        </a:rPr>
                        <a:t>供货商代码：</a:t>
                      </a:r>
                    </a:p>
                    <a:p>
                      <a:pPr algn="l">
                        <a:lnSpc>
                          <a:spcPts val="2000"/>
                        </a:lnSpc>
                        <a:spcAft>
                          <a:spcPts val="0"/>
                        </a:spcAft>
                      </a:pPr>
                      <a:r>
                        <a:rPr lang="en-US" sz="1300" kern="100" dirty="0">
                          <a:latin typeface="黑体" pitchFamily="49" charset="-122"/>
                          <a:ea typeface="黑体" pitchFamily="49" charset="-122"/>
                          <a:cs typeface="Times New Roman"/>
                        </a:rPr>
                        <a:t>*</a:t>
                      </a:r>
                      <a:r>
                        <a:rPr lang="zh-CN" sz="1300" kern="100" dirty="0">
                          <a:latin typeface="黑体" pitchFamily="49" charset="-122"/>
                          <a:ea typeface="黑体" pitchFamily="49" charset="-122"/>
                          <a:cs typeface="Times New Roman"/>
                        </a:rPr>
                        <a:t>如果来源有批准要求，需填写供方（来源）和顾客指定的代码</a:t>
                      </a: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3" vMerge="1">
                  <a:txBody>
                    <a:bodyPr/>
                    <a:lstStyle/>
                    <a:p>
                      <a:endParaRPr lang="zh-CN" altLang="en-US"/>
                    </a:p>
                  </a:txBody>
                  <a:tcPr/>
                </a:tc>
                <a:tc hMerge="1" vMerge="1">
                  <a:txBody>
                    <a:bodyPr/>
                    <a:lstStyle/>
                    <a:p>
                      <a:endParaRPr lang="zh-CN" altLang="en-US"/>
                    </a:p>
                  </a:txBody>
                  <a:tcPr/>
                </a:tc>
                <a:tc hMerge="1" vMerge="1">
                  <a:txBody>
                    <a:bodyPr/>
                    <a:lstStyle/>
                    <a:p>
                      <a:endParaRPr lang="zh-CN" altLang="en-US"/>
                    </a:p>
                  </a:txBody>
                  <a:tcPr/>
                </a:tc>
              </a:tr>
              <a:tr h="756026">
                <a:tc>
                  <a:txBody>
                    <a:bodyPr/>
                    <a:lstStyle/>
                    <a:p>
                      <a:pPr algn="ctr">
                        <a:lnSpc>
                          <a:spcPts val="2500"/>
                        </a:lnSpc>
                        <a:spcAft>
                          <a:spcPts val="0"/>
                        </a:spcAft>
                      </a:pPr>
                      <a:r>
                        <a:rPr lang="zh-CN" sz="1300" kern="100" spc="-100">
                          <a:latin typeface="黑体" pitchFamily="49" charset="-122"/>
                          <a:ea typeface="黑体" pitchFamily="49" charset="-122"/>
                          <a:cs typeface="Times New Roman"/>
                        </a:rPr>
                        <a:t>试验规范编号</a:t>
                      </a:r>
                      <a:r>
                        <a:rPr lang="en-US" sz="1300" kern="100" spc="-100">
                          <a:latin typeface="黑体" pitchFamily="49" charset="-122"/>
                          <a:ea typeface="黑体" pitchFamily="49" charset="-122"/>
                          <a:cs typeface="Times New Roman"/>
                        </a:rPr>
                        <a:t>/</a:t>
                      </a:r>
                      <a:r>
                        <a:rPr lang="zh-CN" sz="1300" kern="100" spc="-100">
                          <a:latin typeface="黑体" pitchFamily="49" charset="-122"/>
                          <a:ea typeface="黑体" pitchFamily="49" charset="-122"/>
                          <a:cs typeface="Times New Roman"/>
                        </a:rPr>
                        <a:t>评审</a:t>
                      </a:r>
                      <a:r>
                        <a:rPr lang="en-US" sz="1300" kern="100" spc="-100">
                          <a:latin typeface="黑体" pitchFamily="49" charset="-122"/>
                          <a:ea typeface="黑体" pitchFamily="49" charset="-122"/>
                          <a:cs typeface="Times New Roman"/>
                        </a:rPr>
                        <a:t>/</a:t>
                      </a:r>
                      <a:r>
                        <a:rPr lang="zh-CN" sz="1300" kern="100" spc="-100">
                          <a:latin typeface="黑体" pitchFamily="49" charset="-122"/>
                          <a:ea typeface="黑体" pitchFamily="49" charset="-122"/>
                          <a:cs typeface="Times New Roman"/>
                        </a:rPr>
                        <a:t>日期</a:t>
                      </a:r>
                      <a:endParaRPr lang="zh-CN" sz="13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r>
                        <a:rPr lang="zh-CN" sz="1300" kern="100" spc="-100">
                          <a:latin typeface="黑体" pitchFamily="49" charset="-122"/>
                          <a:ea typeface="黑体" pitchFamily="49" charset="-122"/>
                          <a:cs typeface="Times New Roman"/>
                        </a:rPr>
                        <a:t>材料规范</a:t>
                      </a:r>
                      <a:r>
                        <a:rPr lang="en-US" sz="1300" kern="100" spc="-100">
                          <a:latin typeface="黑体" pitchFamily="49" charset="-122"/>
                          <a:ea typeface="黑体" pitchFamily="49" charset="-122"/>
                          <a:cs typeface="Times New Roman"/>
                        </a:rPr>
                        <a:t>/</a:t>
                      </a:r>
                      <a:r>
                        <a:rPr lang="zh-CN" sz="1300" kern="100" spc="-100">
                          <a:latin typeface="黑体" pitchFamily="49" charset="-122"/>
                          <a:ea typeface="黑体" pitchFamily="49" charset="-122"/>
                          <a:cs typeface="Times New Roman"/>
                        </a:rPr>
                        <a:t>界限</a:t>
                      </a:r>
                      <a:endParaRPr lang="zh-CN" sz="13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r>
                        <a:rPr lang="zh-CN" sz="1300" kern="100">
                          <a:latin typeface="黑体" pitchFamily="49" charset="-122"/>
                          <a:ea typeface="黑体" pitchFamily="49" charset="-122"/>
                          <a:cs typeface="Times New Roman"/>
                        </a:rPr>
                        <a:t>试验日期</a:t>
                      </a: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r>
                        <a:rPr lang="zh-CN" sz="1300" kern="100" spc="-100">
                          <a:latin typeface="黑体" pitchFamily="49" charset="-122"/>
                          <a:ea typeface="黑体" pitchFamily="49" charset="-122"/>
                          <a:cs typeface="Times New Roman"/>
                        </a:rPr>
                        <a:t>试验数量</a:t>
                      </a:r>
                      <a:endParaRPr lang="zh-CN" sz="13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zh-CN" sz="1300" kern="100" dirty="0">
                          <a:latin typeface="黑体" pitchFamily="49" charset="-122"/>
                          <a:ea typeface="黑体" pitchFamily="49" charset="-122"/>
                          <a:cs typeface="Times New Roman"/>
                        </a:rPr>
                        <a:t>供方试验结果（数据）</a:t>
                      </a:r>
                    </a:p>
                    <a:p>
                      <a:pPr algn="ctr">
                        <a:lnSpc>
                          <a:spcPts val="1500"/>
                        </a:lnSpc>
                        <a:spcAft>
                          <a:spcPts val="0"/>
                        </a:spcAft>
                      </a:pPr>
                      <a:r>
                        <a:rPr lang="zh-CN" sz="1300" kern="100" dirty="0">
                          <a:latin typeface="黑体" pitchFamily="49" charset="-122"/>
                          <a:ea typeface="黑体" pitchFamily="49" charset="-122"/>
                          <a:cs typeface="Times New Roman"/>
                        </a:rPr>
                        <a:t>试验条件</a:t>
                      </a: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r>
                        <a:rPr lang="zh-CN" sz="1300" kern="100" dirty="0">
                          <a:latin typeface="黑体" pitchFamily="49" charset="-122"/>
                          <a:ea typeface="黑体" pitchFamily="49" charset="-122"/>
                          <a:cs typeface="Times New Roman"/>
                        </a:rPr>
                        <a:t>合格</a:t>
                      </a: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r>
                        <a:rPr lang="zh-CN" sz="1300" kern="100" dirty="0">
                          <a:latin typeface="黑体" pitchFamily="49" charset="-122"/>
                          <a:ea typeface="黑体" pitchFamily="49" charset="-122"/>
                          <a:cs typeface="Times New Roman"/>
                        </a:rPr>
                        <a:t>不合格</a:t>
                      </a: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013">
                <a:tc>
                  <a:txBody>
                    <a:bodyPr/>
                    <a:lstStyle/>
                    <a:p>
                      <a:pPr algn="ctr">
                        <a:lnSpc>
                          <a:spcPts val="2500"/>
                        </a:lnSpc>
                        <a:spcAft>
                          <a:spcPts val="0"/>
                        </a:spcAft>
                      </a:pPr>
                      <a:endParaRPr lang="en-US" sz="12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2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2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2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2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2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2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013">
                <a:tc>
                  <a:txBody>
                    <a:bodyPr/>
                    <a:lstStyle/>
                    <a:p>
                      <a:pPr algn="ctr">
                        <a:lnSpc>
                          <a:spcPts val="2500"/>
                        </a:lnSpc>
                        <a:spcAft>
                          <a:spcPts val="0"/>
                        </a:spcAft>
                      </a:pPr>
                      <a:endParaRPr lang="en-US" sz="12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2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2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2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200" kern="100" dirty="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200" kern="10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endParaRPr lang="en-US" sz="1200" kern="100" dirty="0">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第二章    </a:t>
            </a:r>
            <a:r>
              <a:rPr lang="en-US" altLang="zh-CN" dirty="0" smtClean="0"/>
              <a:t>PPAP</a:t>
            </a:r>
            <a:r>
              <a:rPr lang="zh-CN" altLang="en-US" dirty="0" smtClean="0"/>
              <a:t>的过程要求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896291"/>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7250">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2. PPAP</a:t>
                      </a:r>
                      <a:r>
                        <a:rPr lang="zh-CN" altLang="en-US" sz="1800" b="1" dirty="0" smtClean="0">
                          <a:effectLst/>
                          <a:latin typeface="+mn-ea"/>
                          <a:ea typeface="+mn-ea"/>
                          <a:cs typeface="Times New Roman" panose="02020603050405020304" pitchFamily="18" charset="0"/>
                        </a:rPr>
                        <a:t>要求</a:t>
                      </a:r>
                      <a:r>
                        <a:rPr lang="en-US" altLang="zh-CN" sz="1800" b="1" dirty="0" smtClean="0">
                          <a:effectLst/>
                          <a:latin typeface="+mn-ea"/>
                          <a:ea typeface="+mn-ea"/>
                          <a:cs typeface="Times New Roman" panose="02020603050405020304" pitchFamily="18" charset="0"/>
                        </a:rPr>
                        <a:t>——2.11 </a:t>
                      </a:r>
                      <a:r>
                        <a:rPr lang="zh-CN" altLang="en-US" sz="1800" b="1" dirty="0" smtClean="0">
                          <a:effectLst/>
                          <a:latin typeface="+mn-ea"/>
                          <a:ea typeface="+mn-ea"/>
                          <a:cs typeface="Times New Roman" panose="02020603050405020304" pitchFamily="18" charset="0"/>
                        </a:rPr>
                        <a:t>初始过程研究</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087246">
                <a:tc>
                  <a:txBody>
                    <a:bodyPr/>
                    <a:lstStyle/>
                    <a:p>
                      <a:pPr marL="0" marR="0" lvl="0" indent="-342900" algn="l" defTabSz="914400" rtl="0" eaLnBrk="1" fontAlgn="base" latinLnBrk="0" hangingPunct="1">
                        <a:lnSpc>
                          <a:spcPts val="3000"/>
                        </a:lnSpc>
                        <a:spcBef>
                          <a:spcPts val="0"/>
                        </a:spcBef>
                        <a:spcAft>
                          <a:spcPct val="0"/>
                        </a:spcAft>
                        <a:buClr>
                          <a:srgbClr val="FF0000"/>
                        </a:buClr>
                        <a:buSzTx/>
                        <a:buFontTx/>
                        <a:buNone/>
                        <a:tabLst/>
                        <a:defRPr/>
                      </a:pPr>
                      <a:r>
                        <a:rPr kumimoji="0" lang="en-US" altLang="zh-CN" sz="1600" b="1" i="0" u="none" strike="noStrike" kern="0" cap="none" spc="0" normalizeH="0" baseline="0" noProof="0" dirty="0" smtClean="0">
                          <a:ln>
                            <a:noFill/>
                          </a:ln>
                          <a:solidFill>
                            <a:srgbClr val="FF0000"/>
                          </a:solidFill>
                          <a:effectLst/>
                          <a:uLnTx/>
                          <a:uFillTx/>
                          <a:latin typeface="+mj-ea"/>
                          <a:ea typeface="+mj-ea"/>
                          <a:cs typeface="+mn-cs"/>
                        </a:rPr>
                        <a:t>1</a:t>
                      </a:r>
                      <a:r>
                        <a:rPr kumimoji="0" lang="zh-CN" altLang="en-US" sz="1600" b="1" i="0" u="none" strike="noStrike" kern="0" cap="none" spc="0" normalizeH="0" baseline="0" noProof="0" dirty="0" smtClean="0">
                          <a:ln>
                            <a:noFill/>
                          </a:ln>
                          <a:solidFill>
                            <a:srgbClr val="FF0000"/>
                          </a:solidFill>
                          <a:effectLst/>
                          <a:uLnTx/>
                          <a:uFillTx/>
                          <a:latin typeface="+mj-ea"/>
                          <a:ea typeface="+mj-ea"/>
                          <a:cs typeface="+mn-cs"/>
                        </a:rPr>
                        <a:t>）总则</a:t>
                      </a:r>
                      <a:endParaRPr kumimoji="0" lang="en-US" altLang="zh-CN" sz="1600" b="1" i="0" u="none" strike="noStrike" kern="0" cap="none" spc="0" normalizeH="0" baseline="0" noProof="0" dirty="0" smtClean="0">
                        <a:ln>
                          <a:noFill/>
                        </a:ln>
                        <a:solidFill>
                          <a:srgbClr val="FF0000"/>
                        </a:solidFill>
                        <a:effectLst/>
                        <a:uLnTx/>
                        <a:uFillTx/>
                        <a:latin typeface="+mj-ea"/>
                        <a:ea typeface="+mj-ea"/>
                        <a:cs typeface="+mn-cs"/>
                      </a:endParaRPr>
                    </a:p>
                    <a:p>
                      <a:pPr marL="0" marR="0" lvl="0" indent="-342900" algn="l" defTabSz="914400" rtl="0" eaLnBrk="1" fontAlgn="base" latinLnBrk="0" hangingPunct="1">
                        <a:lnSpc>
                          <a:spcPts val="3000"/>
                        </a:lnSpc>
                        <a:spcBef>
                          <a:spcPts val="0"/>
                        </a:spcBef>
                        <a:spcAft>
                          <a:spcPct val="0"/>
                        </a:spcAft>
                        <a:buClr>
                          <a:srgbClr val="FF0000"/>
                        </a:buClr>
                        <a:buSzTx/>
                        <a:buFontTx/>
                        <a:buNone/>
                        <a:tabLst/>
                        <a:defRPr/>
                      </a:pPr>
                      <a:r>
                        <a:rPr lang="zh-CN" altLang="en-US" sz="1400" b="1" kern="0" dirty="0" smtClean="0">
                          <a:solidFill>
                            <a:srgbClr val="FF0000"/>
                          </a:solidFill>
                          <a:latin typeface="+mj-ea"/>
                          <a:ea typeface="+mj-ea"/>
                        </a:rPr>
                        <a:t>       在提交由顾客或组织指定的所有特殊特性之前，必须</a:t>
                      </a:r>
                      <a:r>
                        <a:rPr lang="zh-CN" altLang="en-US" sz="1400" b="1" kern="0" dirty="0" smtClean="0">
                          <a:solidFill>
                            <a:srgbClr val="008000"/>
                          </a:solidFill>
                          <a:latin typeface="+mj-ea"/>
                          <a:ea typeface="+mj-ea"/>
                        </a:rPr>
                        <a:t>确定初始过程能力或性能指数</a:t>
                      </a:r>
                      <a:r>
                        <a:rPr lang="zh-CN" altLang="en-US" sz="1400" b="1" kern="0" dirty="0" smtClean="0">
                          <a:solidFill>
                            <a:srgbClr val="FF0000"/>
                          </a:solidFill>
                          <a:latin typeface="+mj-ea"/>
                          <a:ea typeface="+mj-ea"/>
                        </a:rPr>
                        <a:t>的水准</a:t>
                      </a:r>
                      <a:r>
                        <a:rPr lang="zh-CN" altLang="en-US" sz="1400" b="1" kern="0" dirty="0" smtClean="0">
                          <a:solidFill>
                            <a:srgbClr val="008000"/>
                          </a:solidFill>
                          <a:latin typeface="+mj-ea"/>
                          <a:ea typeface="+mj-ea"/>
                        </a:rPr>
                        <a:t>是可接受</a:t>
                      </a:r>
                      <a:r>
                        <a:rPr lang="zh-CN" altLang="en-US" sz="1400" b="1" kern="0" dirty="0" smtClean="0">
                          <a:solidFill>
                            <a:srgbClr val="FF0000"/>
                          </a:solidFill>
                          <a:latin typeface="+mj-ea"/>
                          <a:ea typeface="+mj-ea"/>
                        </a:rPr>
                        <a:t>的，估计的初始过程能力指数在提交前必须获得顾客的同意。</a:t>
                      </a:r>
                      <a:endParaRPr lang="en-US" altLang="zh-CN" sz="1400" b="1" kern="0" dirty="0" smtClean="0">
                        <a:solidFill>
                          <a:srgbClr val="FF0000"/>
                        </a:solidFill>
                        <a:latin typeface="+mj-ea"/>
                        <a:ea typeface="+mj-ea"/>
                      </a:endParaRPr>
                    </a:p>
                    <a:p>
                      <a:pPr marL="0" marR="0" lvl="0" indent="-342900" algn="l" defTabSz="914400" rtl="0" eaLnBrk="1" fontAlgn="base" latinLnBrk="0" hangingPunct="1">
                        <a:lnSpc>
                          <a:spcPts val="3000"/>
                        </a:lnSpc>
                        <a:spcBef>
                          <a:spcPts val="0"/>
                        </a:spcBef>
                        <a:spcAft>
                          <a:spcPct val="0"/>
                        </a:spcAft>
                        <a:buClr>
                          <a:srgbClr val="FF0000"/>
                        </a:buClr>
                        <a:buSzTx/>
                        <a:buFontTx/>
                        <a:buNone/>
                        <a:tabLst/>
                        <a:defRPr/>
                      </a:pPr>
                      <a:r>
                        <a:rPr lang="zh-CN" altLang="en-US" sz="1400" b="1" kern="0" dirty="0" smtClean="0">
                          <a:solidFill>
                            <a:srgbClr val="FF0000"/>
                          </a:solidFill>
                          <a:latin typeface="+mj-ea"/>
                          <a:ea typeface="+mj-ea"/>
                          <a:cs typeface="+mn-cs"/>
                        </a:rPr>
                        <a:t>       考虑到测量误差带来的影响，在进行</a:t>
                      </a:r>
                      <a:r>
                        <a:rPr lang="en-US" altLang="zh-CN" sz="1400" b="1" kern="0" dirty="0" smtClean="0">
                          <a:solidFill>
                            <a:srgbClr val="FF0000"/>
                          </a:solidFill>
                          <a:latin typeface="+mj-ea"/>
                          <a:ea typeface="+mj-ea"/>
                          <a:cs typeface="+mn-cs"/>
                        </a:rPr>
                        <a:t>SPC</a:t>
                      </a:r>
                      <a:r>
                        <a:rPr lang="zh-CN" altLang="en-US" sz="1400" b="1" kern="0" dirty="0" smtClean="0">
                          <a:solidFill>
                            <a:srgbClr val="FF0000"/>
                          </a:solidFill>
                          <a:latin typeface="+mj-ea"/>
                          <a:ea typeface="+mj-ea"/>
                          <a:cs typeface="+mn-cs"/>
                        </a:rPr>
                        <a:t>前必须进行测量系统分析。</a:t>
                      </a:r>
                      <a:endParaRPr lang="en-US" altLang="zh-CN" sz="1400" b="1" kern="0" dirty="0" smtClean="0">
                        <a:solidFill>
                          <a:srgbClr val="FF0000"/>
                        </a:solidFill>
                        <a:latin typeface="+mj-ea"/>
                        <a:ea typeface="+mj-ea"/>
                        <a:cs typeface="+mn-cs"/>
                      </a:endParaRPr>
                    </a:p>
                    <a:p>
                      <a:pPr marL="0" lvl="0" indent="-342900" fontAlgn="base">
                        <a:lnSpc>
                          <a:spcPts val="3000"/>
                        </a:lnSpc>
                        <a:spcAft>
                          <a:spcPct val="0"/>
                        </a:spcAft>
                        <a:defRPr/>
                      </a:pPr>
                      <a:r>
                        <a:rPr lang="en-US" altLang="zh-CN" sz="1400" b="1" kern="0" dirty="0" smtClean="0">
                          <a:solidFill>
                            <a:srgbClr val="000099"/>
                          </a:solidFill>
                          <a:latin typeface="+mj-ea"/>
                          <a:ea typeface="+mj-ea"/>
                          <a:cs typeface="+mn-cs"/>
                        </a:rPr>
                        <a:t>【</a:t>
                      </a:r>
                      <a:r>
                        <a:rPr lang="zh-CN" altLang="en-US" sz="1400" b="1" kern="0" dirty="0" smtClean="0">
                          <a:solidFill>
                            <a:srgbClr val="000099"/>
                          </a:solidFill>
                          <a:latin typeface="+mj-ea"/>
                          <a:ea typeface="+mj-ea"/>
                          <a:cs typeface="+mn-cs"/>
                        </a:rPr>
                        <a:t>注</a:t>
                      </a:r>
                      <a:r>
                        <a:rPr lang="en-US" altLang="zh-CN" sz="1400" b="1" kern="0" dirty="0" smtClean="0">
                          <a:solidFill>
                            <a:srgbClr val="000099"/>
                          </a:solidFill>
                          <a:latin typeface="+mj-ea"/>
                          <a:ea typeface="+mj-ea"/>
                          <a:cs typeface="+mn-cs"/>
                        </a:rPr>
                        <a:t>1】</a:t>
                      </a:r>
                      <a:r>
                        <a:rPr lang="zh-CN" altLang="en-US" sz="1400" b="1" kern="0" dirty="0" smtClean="0">
                          <a:solidFill>
                            <a:srgbClr val="000099"/>
                          </a:solidFill>
                          <a:latin typeface="+mj-ea"/>
                          <a:ea typeface="+mj-ea"/>
                          <a:cs typeface="+mn-cs"/>
                        </a:rPr>
                        <a:t>当特殊特性尚未被确定时，顾客有权要求保证其它特性的初始过程能力；</a:t>
                      </a:r>
                      <a:endParaRPr lang="en-US" altLang="zh-CN" sz="1400" b="1" kern="0" dirty="0" smtClean="0">
                        <a:solidFill>
                          <a:srgbClr val="000099"/>
                        </a:solidFill>
                        <a:latin typeface="+mj-ea"/>
                        <a:ea typeface="+mj-ea"/>
                        <a:cs typeface="+mn-cs"/>
                      </a:endParaRPr>
                    </a:p>
                    <a:p>
                      <a:pPr marL="0" lvl="0" indent="-342900" fontAlgn="base">
                        <a:lnSpc>
                          <a:spcPts val="3000"/>
                        </a:lnSpc>
                        <a:spcAft>
                          <a:spcPct val="0"/>
                        </a:spcAft>
                        <a:defRPr/>
                      </a:pPr>
                      <a:r>
                        <a:rPr lang="en-US" altLang="zh-CN" sz="1400" b="1" kern="0" dirty="0" smtClean="0">
                          <a:solidFill>
                            <a:srgbClr val="000099"/>
                          </a:solidFill>
                          <a:latin typeface="+mj-ea"/>
                          <a:ea typeface="+mj-ea"/>
                          <a:cs typeface="+mn-cs"/>
                        </a:rPr>
                        <a:t>【</a:t>
                      </a:r>
                      <a:r>
                        <a:rPr lang="zh-CN" altLang="en-US" sz="1400" b="1" kern="0" dirty="0" smtClean="0">
                          <a:solidFill>
                            <a:srgbClr val="000099"/>
                          </a:solidFill>
                          <a:latin typeface="+mj-ea"/>
                          <a:ea typeface="+mj-ea"/>
                          <a:cs typeface="+mn-cs"/>
                        </a:rPr>
                        <a:t>注</a:t>
                      </a:r>
                      <a:r>
                        <a:rPr lang="en-US" altLang="zh-CN" sz="1400" b="1" kern="0" dirty="0" smtClean="0">
                          <a:solidFill>
                            <a:srgbClr val="000099"/>
                          </a:solidFill>
                          <a:latin typeface="+mj-ea"/>
                          <a:ea typeface="+mj-ea"/>
                          <a:cs typeface="+mn-cs"/>
                        </a:rPr>
                        <a:t>2】</a:t>
                      </a:r>
                      <a:r>
                        <a:rPr lang="zh-CN" altLang="en-US" sz="1400" b="1" kern="0" dirty="0" smtClean="0">
                          <a:solidFill>
                            <a:srgbClr val="000099"/>
                          </a:solidFill>
                          <a:latin typeface="+mj-ea"/>
                          <a:ea typeface="+mj-ea"/>
                          <a:cs typeface="+mn-cs"/>
                        </a:rPr>
                        <a:t>本要求的目的是为了确定生产过程是否能生产出满足顾客要求的产品，初始过程能力的重点是计量型数据而不是计数型数据；计数型数据不适用于</a:t>
                      </a:r>
                      <a:r>
                        <a:rPr lang="en-US" altLang="zh-CN" sz="1400" b="1" kern="0" dirty="0" smtClean="0">
                          <a:solidFill>
                            <a:srgbClr val="000099"/>
                          </a:solidFill>
                          <a:latin typeface="+mj-ea"/>
                          <a:ea typeface="+mj-ea"/>
                          <a:cs typeface="+mn-cs"/>
                        </a:rPr>
                        <a:t>PPAP</a:t>
                      </a:r>
                      <a:r>
                        <a:rPr lang="zh-CN" altLang="en-US" sz="1400" b="1" kern="0" dirty="0" smtClean="0">
                          <a:solidFill>
                            <a:srgbClr val="000099"/>
                          </a:solidFill>
                          <a:latin typeface="+mj-ea"/>
                          <a:ea typeface="+mj-ea"/>
                          <a:cs typeface="+mn-cs"/>
                        </a:rPr>
                        <a:t>的提交，除非有经授权的顾客代表批准；</a:t>
                      </a:r>
                      <a:endParaRPr lang="en-US" altLang="zh-CN" sz="1400" b="1" kern="0" dirty="0" smtClean="0">
                        <a:solidFill>
                          <a:srgbClr val="000099"/>
                        </a:solidFill>
                        <a:latin typeface="+mj-ea"/>
                        <a:ea typeface="+mj-ea"/>
                        <a:cs typeface="+mn-cs"/>
                      </a:endParaRPr>
                    </a:p>
                    <a:p>
                      <a:pPr marL="342900" lvl="0" indent="-342900" fontAlgn="base">
                        <a:lnSpc>
                          <a:spcPts val="3000"/>
                        </a:lnSpc>
                        <a:spcAft>
                          <a:spcPct val="0"/>
                        </a:spcAft>
                        <a:buFont typeface="+mj-ea"/>
                        <a:buNone/>
                        <a:defRPr/>
                      </a:pPr>
                      <a:r>
                        <a:rPr lang="en-US" altLang="zh-CN" sz="1400" b="1" kern="0" dirty="0" smtClean="0">
                          <a:solidFill>
                            <a:srgbClr val="000099"/>
                          </a:solidFill>
                          <a:latin typeface="+mj-ea"/>
                          <a:ea typeface="+mn-ea"/>
                          <a:cs typeface="+mn-cs"/>
                        </a:rPr>
                        <a:t>【</a:t>
                      </a:r>
                      <a:r>
                        <a:rPr lang="zh-CN" altLang="en-US" sz="1400" b="1" kern="0" dirty="0" smtClean="0">
                          <a:solidFill>
                            <a:srgbClr val="000099"/>
                          </a:solidFill>
                          <a:latin typeface="+mj-ea"/>
                          <a:ea typeface="+mn-ea"/>
                          <a:cs typeface="+mn-cs"/>
                        </a:rPr>
                        <a:t>注</a:t>
                      </a:r>
                      <a:r>
                        <a:rPr lang="en-US" altLang="zh-CN" sz="1400" b="1" kern="0" dirty="0" smtClean="0">
                          <a:solidFill>
                            <a:srgbClr val="000099"/>
                          </a:solidFill>
                          <a:latin typeface="+mj-ea"/>
                          <a:ea typeface="+mn-ea"/>
                          <a:cs typeface="+mn-cs"/>
                        </a:rPr>
                        <a:t>3】</a:t>
                      </a:r>
                      <a:r>
                        <a:rPr lang="zh-CN" altLang="en-US" sz="1400" b="1" kern="0" dirty="0" smtClean="0">
                          <a:solidFill>
                            <a:srgbClr val="000099"/>
                          </a:solidFill>
                          <a:latin typeface="+mj-ea"/>
                          <a:ea typeface="+mj-ea"/>
                        </a:rPr>
                        <a:t>对于某些过程和产品，若经授权的顾客代表事先批准，也可用其它更适用的方式替代；</a:t>
                      </a:r>
                      <a:endParaRPr lang="en-US" altLang="zh-CN" sz="1400" b="1" kern="0" dirty="0" smtClean="0">
                        <a:solidFill>
                          <a:srgbClr val="000099"/>
                        </a:solidFill>
                        <a:latin typeface="+mj-ea"/>
                        <a:ea typeface="+mj-ea"/>
                      </a:endParaRPr>
                    </a:p>
                    <a:p>
                      <a:pPr marL="342900" lvl="0" indent="-342900" fontAlgn="base">
                        <a:lnSpc>
                          <a:spcPts val="3000"/>
                        </a:lnSpc>
                        <a:spcAft>
                          <a:spcPct val="0"/>
                        </a:spcAft>
                        <a:buNone/>
                        <a:defRPr/>
                      </a:pPr>
                      <a:r>
                        <a:rPr lang="en-US" altLang="zh-CN" sz="1400" b="1" kern="0" dirty="0" smtClean="0">
                          <a:solidFill>
                            <a:srgbClr val="000099"/>
                          </a:solidFill>
                          <a:latin typeface="+mj-ea"/>
                          <a:ea typeface="+mn-ea"/>
                          <a:cs typeface="+mn-cs"/>
                        </a:rPr>
                        <a:t>【</a:t>
                      </a:r>
                      <a:r>
                        <a:rPr lang="zh-CN" altLang="en-US" sz="1400" b="1" kern="0" dirty="0" smtClean="0">
                          <a:solidFill>
                            <a:srgbClr val="000099"/>
                          </a:solidFill>
                          <a:latin typeface="+mj-ea"/>
                          <a:ea typeface="+mn-ea"/>
                          <a:cs typeface="+mn-cs"/>
                        </a:rPr>
                        <a:t>注</a:t>
                      </a:r>
                      <a:r>
                        <a:rPr lang="en-US" altLang="zh-CN" sz="1400" b="1" kern="0" dirty="0" smtClean="0">
                          <a:solidFill>
                            <a:srgbClr val="000099"/>
                          </a:solidFill>
                          <a:latin typeface="+mj-ea"/>
                          <a:ea typeface="+mn-ea"/>
                          <a:cs typeface="+mn-cs"/>
                        </a:rPr>
                        <a:t>4】</a:t>
                      </a:r>
                      <a:r>
                        <a:rPr lang="zh-CN" altLang="en-US" sz="1400" b="1" kern="0" dirty="0" smtClean="0">
                          <a:solidFill>
                            <a:srgbClr val="000099"/>
                          </a:solidFill>
                          <a:latin typeface="+mj-ea"/>
                          <a:ea typeface="+mj-ea"/>
                        </a:rPr>
                        <a:t>初始过程研究是短期的，且预测不出时间以及人、材料、方法、设备、测量系统和环境所引起的变差的影响；尽管这是短期的研究，但在绘制控制图时收集和分析数据仍是十分重要的；</a:t>
                      </a:r>
                      <a:endParaRPr lang="en-US" altLang="zh-CN" sz="1400" b="1" kern="0" dirty="0" smtClean="0">
                        <a:solidFill>
                          <a:srgbClr val="000099"/>
                        </a:solidFill>
                        <a:latin typeface="+mj-ea"/>
                        <a:ea typeface="+mj-ea"/>
                      </a:endParaRPr>
                    </a:p>
                    <a:p>
                      <a:pPr marL="342900" lvl="0" indent="-342900" fontAlgn="base">
                        <a:lnSpc>
                          <a:spcPts val="3000"/>
                        </a:lnSpc>
                        <a:spcAft>
                          <a:spcPct val="0"/>
                        </a:spcAft>
                        <a:buNone/>
                        <a:defRPr/>
                      </a:pPr>
                      <a:r>
                        <a:rPr lang="en-US" altLang="zh-CN" sz="1400" b="1" kern="0" dirty="0" smtClean="0">
                          <a:solidFill>
                            <a:srgbClr val="000099"/>
                          </a:solidFill>
                          <a:latin typeface="+mj-ea"/>
                          <a:ea typeface="+mn-ea"/>
                          <a:cs typeface="+mn-cs"/>
                        </a:rPr>
                        <a:t>【</a:t>
                      </a:r>
                      <a:r>
                        <a:rPr lang="zh-CN" altLang="en-US" sz="1400" b="1" kern="0" dirty="0" smtClean="0">
                          <a:solidFill>
                            <a:srgbClr val="000099"/>
                          </a:solidFill>
                          <a:latin typeface="+mj-ea"/>
                          <a:ea typeface="+mn-ea"/>
                          <a:cs typeface="+mn-cs"/>
                        </a:rPr>
                        <a:t>注</a:t>
                      </a:r>
                      <a:r>
                        <a:rPr lang="en-US" altLang="zh-CN" sz="1400" b="1" kern="0" dirty="0" smtClean="0">
                          <a:solidFill>
                            <a:srgbClr val="000099"/>
                          </a:solidFill>
                          <a:latin typeface="+mj-ea"/>
                          <a:ea typeface="+mn-ea"/>
                          <a:cs typeface="+mn-cs"/>
                        </a:rPr>
                        <a:t>5】</a:t>
                      </a:r>
                      <a:r>
                        <a:rPr lang="zh-CN" altLang="en-US" sz="1400" b="1" kern="0" dirty="0" smtClean="0">
                          <a:solidFill>
                            <a:srgbClr val="000099"/>
                          </a:solidFill>
                          <a:latin typeface="+mj-ea"/>
                          <a:ea typeface="+mj-ea"/>
                        </a:rPr>
                        <a:t>对于能够使用</a:t>
                      </a:r>
                      <a:r>
                        <a:rPr lang="en-US" altLang="zh-CN" sz="1400" b="1" kern="0" dirty="0" err="1" smtClean="0">
                          <a:solidFill>
                            <a:srgbClr val="000099"/>
                          </a:solidFill>
                          <a:latin typeface="+mj-ea"/>
                          <a:ea typeface="+mj-ea"/>
                        </a:rPr>
                        <a:t>Xbar</a:t>
                      </a:r>
                      <a:r>
                        <a:rPr lang="en-US" altLang="zh-CN" sz="1400" b="1" kern="0" dirty="0" smtClean="0">
                          <a:solidFill>
                            <a:srgbClr val="000099"/>
                          </a:solidFill>
                          <a:latin typeface="+mj-ea"/>
                          <a:ea typeface="+mj-ea"/>
                        </a:rPr>
                        <a:t>—R</a:t>
                      </a:r>
                      <a:r>
                        <a:rPr lang="zh-CN" altLang="en-US" sz="1400" b="1" kern="0" dirty="0" smtClean="0">
                          <a:solidFill>
                            <a:srgbClr val="000099"/>
                          </a:solidFill>
                          <a:latin typeface="+mj-ea"/>
                          <a:ea typeface="+mj-ea"/>
                        </a:rPr>
                        <a:t>图研究的那些特性，短期的研究应基于有效的生产中：连续生产的零件中</a:t>
                      </a:r>
                      <a:r>
                        <a:rPr lang="en-US" altLang="zh-CN" sz="1400" b="1" kern="0" dirty="0" smtClean="0">
                          <a:solidFill>
                            <a:srgbClr val="000099"/>
                          </a:solidFill>
                          <a:latin typeface="+mj-ea"/>
                          <a:ea typeface="+mj-ea"/>
                        </a:rPr>
                        <a:t>25</a:t>
                      </a:r>
                      <a:r>
                        <a:rPr lang="zh-CN" altLang="en-US" sz="1400" b="1" kern="0" dirty="0" smtClean="0">
                          <a:solidFill>
                            <a:srgbClr val="000099"/>
                          </a:solidFill>
                          <a:latin typeface="+mj-ea"/>
                          <a:ea typeface="+mj-ea"/>
                        </a:rPr>
                        <a:t>组数据，包含至少</a:t>
                      </a:r>
                      <a:r>
                        <a:rPr lang="en-US" altLang="zh-CN" sz="1400" b="1" kern="0" dirty="0" smtClean="0">
                          <a:solidFill>
                            <a:srgbClr val="000099"/>
                          </a:solidFill>
                          <a:latin typeface="+mj-ea"/>
                          <a:ea typeface="+mj-ea"/>
                        </a:rPr>
                        <a:t>100</a:t>
                      </a:r>
                      <a:r>
                        <a:rPr lang="zh-CN" altLang="en-US" sz="1400" b="1" kern="0" dirty="0" smtClean="0">
                          <a:solidFill>
                            <a:srgbClr val="000099"/>
                          </a:solidFill>
                          <a:latin typeface="+mj-ea"/>
                          <a:ea typeface="+mj-ea"/>
                        </a:rPr>
                        <a:t>个读数。</a:t>
                      </a:r>
                      <a:endParaRPr lang="en-US" altLang="zh-CN" sz="1400" b="1" kern="0" dirty="0" smtClean="0">
                        <a:solidFill>
                          <a:srgbClr val="000099"/>
                        </a:solidFill>
                        <a:latin typeface="+mj-ea"/>
                        <a:ea typeface="+mj-ea"/>
                      </a:endParaRPr>
                    </a:p>
                  </a:txBody>
                  <a:tcPr marL="68580" marR="68580" marT="0" marB="0"/>
                </a:tc>
                <a:extLst>
                  <a:ext uri="{0D108BD9-81ED-4DB2-BD59-A6C34878D82A}">
                    <a16:rowId xmlns:a16="http://schemas.microsoft.com/office/drawing/2014/main" xmlns="" val="1750595354"/>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第二章    </a:t>
            </a:r>
            <a:r>
              <a:rPr lang="en-US" altLang="zh-CN" dirty="0" smtClean="0"/>
              <a:t>PPAP</a:t>
            </a:r>
            <a:r>
              <a:rPr lang="zh-CN" altLang="en-US" dirty="0" smtClean="0"/>
              <a:t>的过程要求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468246"/>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7250">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2. PPAP</a:t>
                      </a:r>
                      <a:r>
                        <a:rPr lang="zh-CN" altLang="en-US" sz="1800" b="1" dirty="0" smtClean="0">
                          <a:effectLst/>
                          <a:latin typeface="+mn-ea"/>
                          <a:ea typeface="+mn-ea"/>
                          <a:cs typeface="Times New Roman" panose="02020603050405020304" pitchFamily="18" charset="0"/>
                        </a:rPr>
                        <a:t>要求</a:t>
                      </a:r>
                      <a:r>
                        <a:rPr lang="en-US" altLang="zh-CN" sz="1800" b="1" dirty="0" smtClean="0">
                          <a:effectLst/>
                          <a:latin typeface="+mn-ea"/>
                          <a:ea typeface="+mn-ea"/>
                          <a:cs typeface="Times New Roman" panose="02020603050405020304" pitchFamily="18" charset="0"/>
                        </a:rPr>
                        <a:t>——2.11 </a:t>
                      </a:r>
                      <a:r>
                        <a:rPr lang="zh-CN" altLang="en-US" sz="1800" b="1" dirty="0" smtClean="0">
                          <a:effectLst/>
                          <a:latin typeface="+mn-ea"/>
                          <a:ea typeface="+mn-ea"/>
                          <a:cs typeface="Times New Roman" panose="02020603050405020304" pitchFamily="18" charset="0"/>
                        </a:rPr>
                        <a:t>初始过程研究</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087246">
                <a:tc>
                  <a:txBody>
                    <a:bodyPr/>
                    <a:lstStyle/>
                    <a:p>
                      <a:pPr marL="0" marR="0" lvl="0" indent="-342900" algn="l" defTabSz="914400" rtl="0" eaLnBrk="1" fontAlgn="base" latinLnBrk="0" hangingPunct="1">
                        <a:lnSpc>
                          <a:spcPts val="3000"/>
                        </a:lnSpc>
                        <a:spcBef>
                          <a:spcPts val="0"/>
                        </a:spcBef>
                        <a:spcAft>
                          <a:spcPct val="0"/>
                        </a:spcAft>
                        <a:buClr>
                          <a:srgbClr val="FF0000"/>
                        </a:buClr>
                        <a:buSzTx/>
                        <a:buFontTx/>
                        <a:buNone/>
                        <a:tabLst/>
                        <a:defRPr/>
                      </a:pPr>
                      <a:r>
                        <a:rPr kumimoji="0" lang="en-US" altLang="zh-CN" sz="1600" b="1" i="0" u="none" strike="noStrike" kern="0" cap="none" spc="0" normalizeH="0" baseline="0" noProof="0" dirty="0" smtClean="0">
                          <a:ln>
                            <a:noFill/>
                          </a:ln>
                          <a:solidFill>
                            <a:srgbClr val="FF0000"/>
                          </a:solidFill>
                          <a:effectLst/>
                          <a:uLnTx/>
                          <a:uFillTx/>
                          <a:latin typeface="+mj-ea"/>
                          <a:ea typeface="+mj-ea"/>
                          <a:cs typeface="+mn-cs"/>
                        </a:rPr>
                        <a:t>2</a:t>
                      </a:r>
                      <a:r>
                        <a:rPr kumimoji="0" lang="zh-CN" altLang="en-US" sz="1600" b="1" i="0" u="none" strike="noStrike" kern="0" cap="none" spc="0" normalizeH="0" baseline="0" noProof="0" dirty="0" smtClean="0">
                          <a:ln>
                            <a:noFill/>
                          </a:ln>
                          <a:solidFill>
                            <a:srgbClr val="FF0000"/>
                          </a:solidFill>
                          <a:effectLst/>
                          <a:uLnTx/>
                          <a:uFillTx/>
                          <a:latin typeface="+mj-ea"/>
                          <a:ea typeface="+mj-ea"/>
                          <a:cs typeface="+mn-cs"/>
                        </a:rPr>
                        <a:t>）质量指数</a:t>
                      </a:r>
                      <a:endParaRPr kumimoji="0" lang="en-US" altLang="zh-CN" sz="1600" b="1" i="0" u="none" strike="noStrike" kern="0" cap="none" spc="0" normalizeH="0" baseline="0" noProof="0" dirty="0" smtClean="0">
                        <a:ln>
                          <a:noFill/>
                        </a:ln>
                        <a:solidFill>
                          <a:srgbClr val="FF0000"/>
                        </a:solidFill>
                        <a:effectLst/>
                        <a:uLnTx/>
                        <a:uFillTx/>
                        <a:latin typeface="+mj-ea"/>
                        <a:ea typeface="+mj-ea"/>
                        <a:cs typeface="+mn-cs"/>
                      </a:endParaRPr>
                    </a:p>
                    <a:p>
                      <a:pPr marL="0" marR="0" lvl="0" indent="-342900" algn="l" defTabSz="914400" rtl="0" eaLnBrk="1" fontAlgn="base" latinLnBrk="0" hangingPunct="1">
                        <a:lnSpc>
                          <a:spcPts val="3000"/>
                        </a:lnSpc>
                        <a:spcBef>
                          <a:spcPts val="0"/>
                        </a:spcBef>
                        <a:spcAft>
                          <a:spcPct val="0"/>
                        </a:spcAft>
                        <a:buClr>
                          <a:srgbClr val="FF0000"/>
                        </a:buClr>
                        <a:buSzTx/>
                        <a:buFontTx/>
                        <a:buNone/>
                        <a:tabLst/>
                        <a:defRPr/>
                      </a:pPr>
                      <a:r>
                        <a:rPr lang="zh-CN" altLang="en-US" sz="1400" b="1" kern="0" dirty="0" smtClean="0">
                          <a:solidFill>
                            <a:srgbClr val="FF0000"/>
                          </a:solidFill>
                          <a:latin typeface="+mj-ea"/>
                          <a:ea typeface="+mj-ea"/>
                          <a:cs typeface="+mn-cs"/>
                        </a:rPr>
                        <a:t>       如果适用，应使用能力或性能指数对初始过程研究进行总结。</a:t>
                      </a:r>
                      <a:endParaRPr lang="en-US" altLang="zh-CN" sz="1400" b="1" kern="0" dirty="0" smtClean="0">
                        <a:solidFill>
                          <a:srgbClr val="FF0000"/>
                        </a:solidFill>
                        <a:latin typeface="+mj-ea"/>
                        <a:ea typeface="+mj-ea"/>
                        <a:cs typeface="+mn-cs"/>
                      </a:endParaRPr>
                    </a:p>
                    <a:p>
                      <a:pPr marL="0" marR="0" lvl="0" indent="-342900" algn="l" defTabSz="914400" rtl="0" eaLnBrk="1" fontAlgn="base" latinLnBrk="0" hangingPunct="1">
                        <a:lnSpc>
                          <a:spcPts val="3000"/>
                        </a:lnSpc>
                        <a:spcBef>
                          <a:spcPts val="0"/>
                        </a:spcBef>
                        <a:spcAft>
                          <a:spcPct val="0"/>
                        </a:spcAft>
                        <a:buClr>
                          <a:srgbClr val="FF0000"/>
                        </a:buClr>
                        <a:buSzTx/>
                        <a:buFontTx/>
                        <a:buNone/>
                        <a:tabLst/>
                        <a:defRPr/>
                      </a:pPr>
                      <a:r>
                        <a:rPr lang="en-US" altLang="zh-CN" sz="1400" b="1" kern="0" dirty="0" err="1" smtClean="0">
                          <a:solidFill>
                            <a:srgbClr val="000099"/>
                          </a:solidFill>
                          <a:latin typeface="+mj-ea"/>
                          <a:ea typeface="+mj-ea"/>
                          <a:cs typeface="+mn-cs"/>
                        </a:rPr>
                        <a:t>Cpk</a:t>
                      </a:r>
                      <a:r>
                        <a:rPr lang="en-US" altLang="zh-CN" sz="1400" b="1" kern="0" dirty="0" smtClean="0">
                          <a:solidFill>
                            <a:srgbClr val="000099"/>
                          </a:solidFill>
                          <a:latin typeface="+mj-ea"/>
                          <a:ea typeface="+mj-ea"/>
                          <a:cs typeface="+mn-cs"/>
                        </a:rPr>
                        <a:t>——</a:t>
                      </a:r>
                      <a:r>
                        <a:rPr lang="zh-CN" altLang="en-US" sz="1400" b="1" kern="0" dirty="0" smtClean="0">
                          <a:solidFill>
                            <a:srgbClr val="000099"/>
                          </a:solidFill>
                          <a:latin typeface="+mj-ea"/>
                          <a:ea typeface="+mj-ea"/>
                          <a:cs typeface="+mn-cs"/>
                        </a:rPr>
                        <a:t>稳定过程的能力指数；    </a:t>
                      </a:r>
                      <a:r>
                        <a:rPr lang="en-US" altLang="zh-CN" sz="1400" b="1" kern="0" dirty="0" err="1" smtClean="0">
                          <a:solidFill>
                            <a:srgbClr val="000099"/>
                          </a:solidFill>
                          <a:latin typeface="+mj-ea"/>
                          <a:ea typeface="+mj-ea"/>
                          <a:cs typeface="+mn-cs"/>
                        </a:rPr>
                        <a:t>Ppk</a:t>
                      </a:r>
                      <a:r>
                        <a:rPr lang="en-US" altLang="zh-CN" sz="1400" b="1" kern="0" dirty="0" smtClean="0">
                          <a:solidFill>
                            <a:srgbClr val="000099"/>
                          </a:solidFill>
                          <a:latin typeface="+mj-ea"/>
                          <a:ea typeface="+mj-ea"/>
                          <a:cs typeface="+mn-cs"/>
                        </a:rPr>
                        <a:t>——</a:t>
                      </a:r>
                      <a:r>
                        <a:rPr lang="zh-CN" altLang="en-US" sz="1400" b="1" kern="0" dirty="0" smtClean="0">
                          <a:solidFill>
                            <a:srgbClr val="000099"/>
                          </a:solidFill>
                          <a:latin typeface="+mj-ea"/>
                          <a:ea typeface="+mj-ea"/>
                          <a:cs typeface="+mn-cs"/>
                        </a:rPr>
                        <a:t>性能指数</a:t>
                      </a:r>
                      <a:endParaRPr lang="en-US" altLang="zh-CN" sz="1400" b="1" kern="0" dirty="0" smtClean="0">
                        <a:solidFill>
                          <a:srgbClr val="000099"/>
                        </a:solidFill>
                        <a:latin typeface="+mj-ea"/>
                        <a:ea typeface="+mj-ea"/>
                        <a:cs typeface="+mn-cs"/>
                      </a:endParaRPr>
                    </a:p>
                    <a:p>
                      <a:pPr marL="0" marR="0" lvl="0" indent="-342900" algn="l" defTabSz="914400" rtl="0" eaLnBrk="1" fontAlgn="base" latinLnBrk="0" hangingPunct="1">
                        <a:lnSpc>
                          <a:spcPts val="3000"/>
                        </a:lnSpc>
                        <a:spcBef>
                          <a:spcPts val="0"/>
                        </a:spcBef>
                        <a:spcAft>
                          <a:spcPct val="0"/>
                        </a:spcAft>
                        <a:buClr>
                          <a:srgbClr val="FF0000"/>
                        </a:buClr>
                        <a:buSzTx/>
                        <a:buFontTx/>
                        <a:buNone/>
                        <a:tabLst/>
                        <a:defRPr/>
                      </a:pPr>
                      <a:r>
                        <a:rPr lang="zh-CN" altLang="en-US" sz="1400" b="1" kern="0" dirty="0" smtClean="0">
                          <a:solidFill>
                            <a:srgbClr val="000099"/>
                          </a:solidFill>
                          <a:latin typeface="+mj-ea"/>
                          <a:ea typeface="+mj-ea"/>
                          <a:cs typeface="+mn-cs"/>
                        </a:rPr>
                        <a:t>       过程稳定时可计算</a:t>
                      </a:r>
                      <a:r>
                        <a:rPr lang="en-US" altLang="zh-CN" sz="1400" b="1" kern="0" dirty="0" err="1" smtClean="0">
                          <a:solidFill>
                            <a:srgbClr val="000099"/>
                          </a:solidFill>
                          <a:latin typeface="+mj-ea"/>
                          <a:ea typeface="+mj-ea"/>
                          <a:cs typeface="+mn-cs"/>
                        </a:rPr>
                        <a:t>Cpk</a:t>
                      </a:r>
                      <a:r>
                        <a:rPr lang="zh-CN" altLang="en-US" sz="1400" b="1" kern="0" dirty="0" smtClean="0">
                          <a:solidFill>
                            <a:srgbClr val="000099"/>
                          </a:solidFill>
                          <a:latin typeface="+mj-ea"/>
                          <a:ea typeface="+mj-ea"/>
                          <a:cs typeface="+mn-cs"/>
                        </a:rPr>
                        <a:t>，当过程存在已知的可判断的特殊原因，且输出满足规范要求时，应计算</a:t>
                      </a:r>
                      <a:r>
                        <a:rPr lang="en-US" altLang="zh-CN" sz="1400" b="1" kern="0" dirty="0" err="1" smtClean="0">
                          <a:solidFill>
                            <a:srgbClr val="000099"/>
                          </a:solidFill>
                          <a:latin typeface="+mj-ea"/>
                          <a:ea typeface="+mj-ea"/>
                          <a:cs typeface="+mn-cs"/>
                        </a:rPr>
                        <a:t>Ppk</a:t>
                      </a:r>
                      <a:r>
                        <a:rPr lang="zh-CN" altLang="en-US" sz="1400" b="1" kern="0" dirty="0" smtClean="0">
                          <a:solidFill>
                            <a:srgbClr val="000099"/>
                          </a:solidFill>
                          <a:latin typeface="+mj-ea"/>
                          <a:ea typeface="+mj-ea"/>
                          <a:cs typeface="+mn-cs"/>
                        </a:rPr>
                        <a:t>。如果没有足够的可用数据（＜</a:t>
                      </a:r>
                      <a:r>
                        <a:rPr lang="en-US" altLang="zh-CN" sz="1400" b="1" kern="0" dirty="0" smtClean="0">
                          <a:solidFill>
                            <a:srgbClr val="000099"/>
                          </a:solidFill>
                          <a:latin typeface="+mj-ea"/>
                          <a:ea typeface="+mj-ea"/>
                          <a:cs typeface="+mn-cs"/>
                        </a:rPr>
                        <a:t>100</a:t>
                      </a:r>
                      <a:r>
                        <a:rPr lang="zh-CN" altLang="en-US" sz="1400" b="1" kern="0" dirty="0" smtClean="0">
                          <a:solidFill>
                            <a:srgbClr val="000099"/>
                          </a:solidFill>
                          <a:latin typeface="+mj-ea"/>
                          <a:ea typeface="+mj-ea"/>
                          <a:cs typeface="+mn-cs"/>
                        </a:rPr>
                        <a:t>个），或变差原因未知时，则应联系顾客代表以开发适当的计划。</a:t>
                      </a:r>
                      <a:endParaRPr lang="en-US" altLang="zh-CN" sz="1400" b="1" kern="0" dirty="0" smtClean="0">
                        <a:solidFill>
                          <a:srgbClr val="000099"/>
                        </a:solidFill>
                        <a:latin typeface="+mj-ea"/>
                        <a:ea typeface="+mj-ea"/>
                        <a:cs typeface="+mn-cs"/>
                      </a:endParaRPr>
                    </a:p>
                    <a:p>
                      <a:pPr marL="0" marR="0" lvl="0" indent="-342900" algn="l" defTabSz="914400" rtl="0" eaLnBrk="1" fontAlgn="base" latinLnBrk="0" hangingPunct="1">
                        <a:lnSpc>
                          <a:spcPts val="3000"/>
                        </a:lnSpc>
                        <a:spcBef>
                          <a:spcPts val="0"/>
                        </a:spcBef>
                        <a:spcAft>
                          <a:spcPct val="0"/>
                        </a:spcAft>
                        <a:buClr>
                          <a:srgbClr val="FF0000"/>
                        </a:buClr>
                        <a:buSzTx/>
                        <a:buFontTx/>
                        <a:buNone/>
                        <a:tabLst/>
                        <a:defRPr/>
                      </a:pPr>
                      <a:r>
                        <a:rPr kumimoji="0" lang="en-US" altLang="zh-CN" sz="1600" b="1" i="0" u="none" strike="noStrike" kern="0" cap="none" spc="0" normalizeH="0" baseline="0" noProof="0" dirty="0" smtClean="0">
                          <a:ln>
                            <a:noFill/>
                          </a:ln>
                          <a:solidFill>
                            <a:srgbClr val="FF0000"/>
                          </a:solidFill>
                          <a:effectLst/>
                          <a:uLnTx/>
                          <a:uFillTx/>
                          <a:latin typeface="+mj-ea"/>
                          <a:ea typeface="+mj-ea"/>
                          <a:cs typeface="+mn-cs"/>
                        </a:rPr>
                        <a:t>3</a:t>
                      </a:r>
                      <a:r>
                        <a:rPr kumimoji="0" lang="zh-CN" altLang="en-US" sz="1600" b="1" i="0" u="none" strike="noStrike" kern="0" cap="none" spc="0" normalizeH="0" baseline="0" noProof="0" dirty="0" smtClean="0">
                          <a:ln>
                            <a:noFill/>
                          </a:ln>
                          <a:solidFill>
                            <a:srgbClr val="FF0000"/>
                          </a:solidFill>
                          <a:effectLst/>
                          <a:uLnTx/>
                          <a:uFillTx/>
                          <a:latin typeface="+mj-ea"/>
                          <a:ea typeface="+mj-ea"/>
                          <a:cs typeface="+mn-cs"/>
                        </a:rPr>
                        <a:t>）初始研究的接受准则</a:t>
                      </a:r>
                      <a:endParaRPr kumimoji="0" lang="en-US" altLang="zh-CN" sz="1600" b="1" i="0" u="none" strike="noStrike" kern="0" cap="none" spc="0" normalizeH="0" baseline="0" noProof="0" dirty="0" smtClean="0">
                        <a:ln>
                          <a:noFill/>
                        </a:ln>
                        <a:solidFill>
                          <a:srgbClr val="FF0000"/>
                        </a:solidFill>
                        <a:effectLst/>
                        <a:uLnTx/>
                        <a:uFillTx/>
                        <a:latin typeface="+mj-ea"/>
                        <a:ea typeface="+mj-ea"/>
                        <a:cs typeface="+mn-cs"/>
                      </a:endParaRPr>
                    </a:p>
                    <a:p>
                      <a:pPr marL="0" marR="0" lvl="0" indent="-342900" algn="l" defTabSz="914400" rtl="0" eaLnBrk="1" fontAlgn="base" latinLnBrk="0" hangingPunct="1">
                        <a:lnSpc>
                          <a:spcPts val="3000"/>
                        </a:lnSpc>
                        <a:spcBef>
                          <a:spcPts val="0"/>
                        </a:spcBef>
                        <a:spcAft>
                          <a:spcPct val="0"/>
                        </a:spcAft>
                        <a:buClr>
                          <a:srgbClr val="FF0000"/>
                        </a:buClr>
                        <a:buSzTx/>
                        <a:buFontTx/>
                        <a:buNone/>
                        <a:tabLst/>
                        <a:defRPr/>
                      </a:pPr>
                      <a:r>
                        <a:rPr lang="zh-CN" altLang="en-US" sz="1400" b="1" kern="0" dirty="0" smtClean="0">
                          <a:solidFill>
                            <a:srgbClr val="FF0000"/>
                          </a:solidFill>
                          <a:latin typeface="+mj-ea"/>
                          <a:ea typeface="+mj-ea"/>
                          <a:cs typeface="+mn-cs"/>
                        </a:rPr>
                        <a:t>       若过程稳定，组织在评估初始过程研究结果时，必须采用以下的接受准则：</a:t>
                      </a:r>
                      <a:endParaRPr lang="en-US" altLang="zh-CN" sz="1400" b="1" kern="0" dirty="0" smtClean="0">
                        <a:solidFill>
                          <a:srgbClr val="FF0000"/>
                        </a:solidFill>
                        <a:latin typeface="+mj-ea"/>
                        <a:ea typeface="+mj-ea"/>
                        <a:cs typeface="+mn-cs"/>
                      </a:endParaRPr>
                    </a:p>
                    <a:p>
                      <a:pPr marL="0" marR="0" lvl="0" indent="-342900" algn="l" defTabSz="914400" rtl="0" eaLnBrk="1" fontAlgn="base" latinLnBrk="0" hangingPunct="1">
                        <a:lnSpc>
                          <a:spcPts val="3000"/>
                        </a:lnSpc>
                        <a:spcBef>
                          <a:spcPts val="0"/>
                        </a:spcBef>
                        <a:spcAft>
                          <a:spcPct val="0"/>
                        </a:spcAft>
                        <a:buClr>
                          <a:srgbClr val="FF0000"/>
                        </a:buClr>
                        <a:buSzTx/>
                        <a:buFontTx/>
                        <a:buNone/>
                        <a:tabLst/>
                        <a:defRPr/>
                      </a:pPr>
                      <a:endParaRPr lang="en-US" altLang="zh-CN" sz="1400" b="1" kern="0" noProof="0" dirty="0" smtClean="0">
                        <a:solidFill>
                          <a:srgbClr val="FF0000"/>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graphicFrame>
        <p:nvGraphicFramePr>
          <p:cNvPr id="5" name="表格 4"/>
          <p:cNvGraphicFramePr>
            <a:graphicFrameLocks noGrp="1"/>
          </p:cNvGraphicFramePr>
          <p:nvPr/>
        </p:nvGraphicFramePr>
        <p:xfrm>
          <a:off x="683568" y="4009803"/>
          <a:ext cx="7560840" cy="1079945"/>
        </p:xfrm>
        <a:graphic>
          <a:graphicData uri="http://schemas.openxmlformats.org/drawingml/2006/table">
            <a:tbl>
              <a:tblPr/>
              <a:tblGrid>
                <a:gridCol w="1849537"/>
                <a:gridCol w="5711303"/>
              </a:tblGrid>
              <a:tr h="266636">
                <a:tc>
                  <a:txBody>
                    <a:bodyPr/>
                    <a:lstStyle/>
                    <a:p>
                      <a:pPr algn="ctr">
                        <a:lnSpc>
                          <a:spcPts val="2000"/>
                        </a:lnSpc>
                        <a:spcAft>
                          <a:spcPts val="0"/>
                        </a:spcAft>
                      </a:pPr>
                      <a:r>
                        <a:rPr lang="zh-CN" sz="1200" b="1" kern="0" dirty="0">
                          <a:solidFill>
                            <a:srgbClr val="000099"/>
                          </a:solidFill>
                          <a:latin typeface="黑体" pitchFamily="49" charset="-122"/>
                          <a:ea typeface="黑体" pitchFamily="49" charset="-122"/>
                          <a:cs typeface="宋体"/>
                        </a:rPr>
                        <a:t>结果</a:t>
                      </a:r>
                      <a:endParaRPr lang="zh-CN" sz="1200" b="1" kern="100" dirty="0">
                        <a:solidFill>
                          <a:srgbClr val="000099"/>
                        </a:solidFill>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000"/>
                        </a:lnSpc>
                        <a:spcAft>
                          <a:spcPts val="0"/>
                        </a:spcAft>
                      </a:pPr>
                      <a:r>
                        <a:rPr lang="zh-CN" sz="1200" b="1" kern="0">
                          <a:solidFill>
                            <a:srgbClr val="000099"/>
                          </a:solidFill>
                          <a:latin typeface="黑体" pitchFamily="49" charset="-122"/>
                          <a:ea typeface="黑体" pitchFamily="49" charset="-122"/>
                          <a:cs typeface="宋体"/>
                        </a:rPr>
                        <a:t>说明</a:t>
                      </a:r>
                      <a:endParaRPr lang="zh-CN" sz="1200" b="1" kern="100">
                        <a:solidFill>
                          <a:srgbClr val="000099"/>
                        </a:solidFill>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636">
                <a:tc>
                  <a:txBody>
                    <a:bodyPr/>
                    <a:lstStyle/>
                    <a:p>
                      <a:pPr algn="ctr">
                        <a:lnSpc>
                          <a:spcPts val="2000"/>
                        </a:lnSpc>
                        <a:spcAft>
                          <a:spcPts val="0"/>
                        </a:spcAft>
                      </a:pPr>
                      <a:r>
                        <a:rPr lang="zh-CN" sz="1200" b="1" kern="0" dirty="0">
                          <a:solidFill>
                            <a:srgbClr val="000099"/>
                          </a:solidFill>
                          <a:latin typeface="黑体" pitchFamily="49" charset="-122"/>
                          <a:ea typeface="黑体" pitchFamily="49" charset="-122"/>
                          <a:cs typeface="宋体"/>
                        </a:rPr>
                        <a:t>指数值＞</a:t>
                      </a:r>
                      <a:r>
                        <a:rPr lang="en-US" sz="1200" b="1" kern="0" dirty="0">
                          <a:solidFill>
                            <a:srgbClr val="000099"/>
                          </a:solidFill>
                          <a:latin typeface="黑体" pitchFamily="49" charset="-122"/>
                          <a:ea typeface="黑体" pitchFamily="49" charset="-122"/>
                          <a:cs typeface="宋体"/>
                        </a:rPr>
                        <a:t>1.67</a:t>
                      </a:r>
                      <a:endParaRPr lang="zh-CN" sz="1200" b="1" kern="100" dirty="0">
                        <a:solidFill>
                          <a:srgbClr val="000099"/>
                        </a:solidFill>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2000"/>
                        </a:lnSpc>
                        <a:spcAft>
                          <a:spcPts val="0"/>
                        </a:spcAft>
                      </a:pPr>
                      <a:r>
                        <a:rPr lang="zh-CN" sz="1200" b="1" kern="0" dirty="0">
                          <a:solidFill>
                            <a:srgbClr val="000099"/>
                          </a:solidFill>
                          <a:latin typeface="黑体" pitchFamily="49" charset="-122"/>
                          <a:ea typeface="黑体" pitchFamily="49" charset="-122"/>
                          <a:cs typeface="宋体"/>
                        </a:rPr>
                        <a:t>该过程目前能满足接受准则</a:t>
                      </a:r>
                      <a:endParaRPr lang="zh-CN" sz="1200" b="1" kern="100" dirty="0">
                        <a:solidFill>
                          <a:srgbClr val="000099"/>
                        </a:solidFill>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0037">
                <a:tc>
                  <a:txBody>
                    <a:bodyPr/>
                    <a:lstStyle/>
                    <a:p>
                      <a:pPr algn="ctr">
                        <a:lnSpc>
                          <a:spcPts val="2000"/>
                        </a:lnSpc>
                        <a:spcAft>
                          <a:spcPts val="0"/>
                        </a:spcAft>
                      </a:pPr>
                      <a:r>
                        <a:rPr lang="en-US" sz="1200" b="1" kern="0" dirty="0">
                          <a:solidFill>
                            <a:srgbClr val="000099"/>
                          </a:solidFill>
                          <a:latin typeface="黑体" pitchFamily="49" charset="-122"/>
                          <a:ea typeface="黑体" pitchFamily="49" charset="-122"/>
                          <a:cs typeface="宋体"/>
                        </a:rPr>
                        <a:t>1.33</a:t>
                      </a:r>
                      <a:r>
                        <a:rPr lang="zh-CN" sz="1200" b="1" kern="0" dirty="0">
                          <a:solidFill>
                            <a:srgbClr val="000099"/>
                          </a:solidFill>
                          <a:latin typeface="黑体" pitchFamily="49" charset="-122"/>
                          <a:ea typeface="黑体" pitchFamily="49" charset="-122"/>
                          <a:cs typeface="宋体"/>
                        </a:rPr>
                        <a:t>≤指数值≤</a:t>
                      </a:r>
                      <a:r>
                        <a:rPr lang="en-US" sz="1200" b="1" kern="0" dirty="0">
                          <a:solidFill>
                            <a:srgbClr val="000099"/>
                          </a:solidFill>
                          <a:latin typeface="黑体" pitchFamily="49" charset="-122"/>
                          <a:ea typeface="黑体" pitchFamily="49" charset="-122"/>
                          <a:cs typeface="宋体"/>
                        </a:rPr>
                        <a:t>1.67</a:t>
                      </a:r>
                      <a:endParaRPr lang="zh-CN" sz="1200" b="1" kern="100" dirty="0">
                        <a:solidFill>
                          <a:srgbClr val="000099"/>
                        </a:solidFill>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2000"/>
                        </a:lnSpc>
                        <a:spcAft>
                          <a:spcPts val="0"/>
                        </a:spcAft>
                      </a:pPr>
                      <a:r>
                        <a:rPr lang="zh-CN" sz="1200" b="1" kern="0" dirty="0">
                          <a:solidFill>
                            <a:srgbClr val="000099"/>
                          </a:solidFill>
                          <a:latin typeface="黑体" pitchFamily="49" charset="-122"/>
                          <a:ea typeface="黑体" pitchFamily="49" charset="-122"/>
                          <a:cs typeface="宋体"/>
                        </a:rPr>
                        <a:t>该过程目前快被接受，但可能会要求进行改进，联系顾客代表，评审研究结果。</a:t>
                      </a:r>
                      <a:endParaRPr lang="zh-CN" sz="1200" b="1" kern="100" dirty="0">
                        <a:solidFill>
                          <a:srgbClr val="000099"/>
                        </a:solidFill>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6636">
                <a:tc>
                  <a:txBody>
                    <a:bodyPr/>
                    <a:lstStyle/>
                    <a:p>
                      <a:pPr algn="ctr">
                        <a:lnSpc>
                          <a:spcPts val="2000"/>
                        </a:lnSpc>
                        <a:spcAft>
                          <a:spcPts val="0"/>
                        </a:spcAft>
                      </a:pPr>
                      <a:r>
                        <a:rPr lang="zh-CN" sz="1200" b="1" kern="0" dirty="0">
                          <a:solidFill>
                            <a:srgbClr val="000099"/>
                          </a:solidFill>
                          <a:latin typeface="黑体" pitchFamily="49" charset="-122"/>
                          <a:ea typeface="黑体" pitchFamily="49" charset="-122"/>
                          <a:cs typeface="宋体"/>
                        </a:rPr>
                        <a:t>指数值＜</a:t>
                      </a:r>
                      <a:r>
                        <a:rPr lang="en-US" sz="1200" b="1" kern="0" dirty="0">
                          <a:solidFill>
                            <a:srgbClr val="000099"/>
                          </a:solidFill>
                          <a:latin typeface="黑体" pitchFamily="49" charset="-122"/>
                          <a:ea typeface="黑体" pitchFamily="49" charset="-122"/>
                          <a:cs typeface="宋体"/>
                        </a:rPr>
                        <a:t>1.33</a:t>
                      </a:r>
                      <a:endParaRPr lang="zh-CN" sz="1200" b="1" kern="100" dirty="0">
                        <a:solidFill>
                          <a:srgbClr val="000099"/>
                        </a:solidFill>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2000"/>
                        </a:lnSpc>
                        <a:spcAft>
                          <a:spcPts val="0"/>
                        </a:spcAft>
                      </a:pPr>
                      <a:r>
                        <a:rPr lang="zh-CN" sz="1200" b="1" kern="0" dirty="0">
                          <a:solidFill>
                            <a:srgbClr val="000099"/>
                          </a:solidFill>
                          <a:latin typeface="黑体" pitchFamily="49" charset="-122"/>
                          <a:ea typeface="黑体" pitchFamily="49" charset="-122"/>
                          <a:cs typeface="宋体"/>
                        </a:rPr>
                        <a:t>该过程目前不能满足接受准则，联系顾客代表，评审研究结果。</a:t>
                      </a:r>
                      <a:endParaRPr lang="zh-CN" sz="1200" b="1" kern="100" dirty="0">
                        <a:solidFill>
                          <a:srgbClr val="000099"/>
                        </a:solidFill>
                        <a:latin typeface="黑体" pitchFamily="49" charset="-122"/>
                        <a:ea typeface="黑体" pitchFamily="49" charset="-122"/>
                        <a:cs typeface="Times New Roman"/>
                      </a:endParaRPr>
                    </a:p>
                  </a:txBody>
                  <a:tcPr marL="67782" marR="677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第二章    </a:t>
            </a:r>
            <a:r>
              <a:rPr lang="en-US" altLang="zh-CN" dirty="0" smtClean="0"/>
              <a:t>PPAP</a:t>
            </a:r>
            <a:r>
              <a:rPr lang="zh-CN" altLang="en-US" dirty="0" smtClean="0"/>
              <a:t>的过程要求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873724"/>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99671">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2. PPAP</a:t>
                      </a:r>
                      <a:r>
                        <a:rPr lang="zh-CN" altLang="en-US" sz="1800" b="1" dirty="0" smtClean="0">
                          <a:effectLst/>
                          <a:latin typeface="+mn-ea"/>
                          <a:ea typeface="+mn-ea"/>
                          <a:cs typeface="Times New Roman" panose="02020603050405020304" pitchFamily="18" charset="0"/>
                        </a:rPr>
                        <a:t>要求</a:t>
                      </a:r>
                      <a:r>
                        <a:rPr lang="en-US" altLang="zh-CN" sz="1800" b="1" dirty="0" smtClean="0">
                          <a:effectLst/>
                          <a:latin typeface="+mn-ea"/>
                          <a:ea typeface="+mn-ea"/>
                          <a:cs typeface="Times New Roman" panose="02020603050405020304" pitchFamily="18" charset="0"/>
                        </a:rPr>
                        <a:t>——2.11 </a:t>
                      </a:r>
                      <a:r>
                        <a:rPr lang="zh-CN" altLang="en-US" sz="1800" b="1" dirty="0" smtClean="0">
                          <a:effectLst/>
                          <a:latin typeface="+mn-ea"/>
                          <a:ea typeface="+mn-ea"/>
                          <a:cs typeface="Times New Roman" panose="02020603050405020304" pitchFamily="18" charset="0"/>
                        </a:rPr>
                        <a:t>初始过程研究</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474053">
                <a:tc>
                  <a:txBody>
                    <a:bodyPr/>
                    <a:lstStyle/>
                    <a:p>
                      <a:pPr marL="0" marR="0" lvl="0" indent="-342900" algn="l" defTabSz="914400" rtl="0" eaLnBrk="1" fontAlgn="base" latinLnBrk="0" hangingPunct="1">
                        <a:lnSpc>
                          <a:spcPts val="3000"/>
                        </a:lnSpc>
                        <a:spcBef>
                          <a:spcPts val="0"/>
                        </a:spcBef>
                        <a:spcAft>
                          <a:spcPct val="0"/>
                        </a:spcAft>
                        <a:buClr>
                          <a:srgbClr val="FF0000"/>
                        </a:buClr>
                        <a:buSzTx/>
                        <a:buFontTx/>
                        <a:buNone/>
                        <a:tabLst/>
                        <a:defRPr/>
                      </a:pPr>
                      <a:r>
                        <a:rPr kumimoji="0" lang="en-US" altLang="zh-CN" sz="1600" b="1" i="0" u="none" strike="noStrike" kern="0" cap="none" spc="0" normalizeH="0" baseline="0" noProof="0" dirty="0" smtClean="0">
                          <a:ln>
                            <a:noFill/>
                          </a:ln>
                          <a:solidFill>
                            <a:srgbClr val="FF0000"/>
                          </a:solidFill>
                          <a:effectLst/>
                          <a:uLnTx/>
                          <a:uFillTx/>
                          <a:latin typeface="+mj-ea"/>
                          <a:ea typeface="+mj-ea"/>
                          <a:cs typeface="+mn-cs"/>
                        </a:rPr>
                        <a:t>4</a:t>
                      </a:r>
                      <a:r>
                        <a:rPr kumimoji="0" lang="zh-CN" altLang="en-US" sz="1600" b="1" i="0" u="none" strike="noStrike" kern="0" cap="none" spc="0" normalizeH="0" baseline="0" noProof="0" dirty="0" smtClean="0">
                          <a:ln>
                            <a:noFill/>
                          </a:ln>
                          <a:solidFill>
                            <a:srgbClr val="FF0000"/>
                          </a:solidFill>
                          <a:effectLst/>
                          <a:uLnTx/>
                          <a:uFillTx/>
                          <a:latin typeface="+mj-ea"/>
                          <a:ea typeface="+mj-ea"/>
                          <a:cs typeface="+mn-cs"/>
                        </a:rPr>
                        <a:t>）不稳定过程</a:t>
                      </a:r>
                      <a:endParaRPr kumimoji="0" lang="en-US" altLang="zh-CN" sz="1600" b="1" i="0" u="none" strike="noStrike" kern="0" cap="none" spc="0" normalizeH="0" baseline="0" noProof="0" dirty="0" smtClean="0">
                        <a:ln>
                          <a:noFill/>
                        </a:ln>
                        <a:solidFill>
                          <a:srgbClr val="FF0000"/>
                        </a:solidFill>
                        <a:effectLst/>
                        <a:uLnTx/>
                        <a:uFillTx/>
                        <a:latin typeface="+mj-ea"/>
                        <a:ea typeface="+mj-ea"/>
                        <a:cs typeface="+mn-cs"/>
                      </a:endParaRPr>
                    </a:p>
                    <a:p>
                      <a:pPr marL="0" marR="0" lvl="0" indent="-342900" algn="l" defTabSz="914400" rtl="0" eaLnBrk="1" fontAlgn="base" latinLnBrk="0" hangingPunct="1">
                        <a:lnSpc>
                          <a:spcPts val="3000"/>
                        </a:lnSpc>
                        <a:spcBef>
                          <a:spcPts val="0"/>
                        </a:spcBef>
                        <a:spcAft>
                          <a:spcPct val="0"/>
                        </a:spcAft>
                        <a:buClr>
                          <a:srgbClr val="FF0000"/>
                        </a:buClr>
                        <a:buSzTx/>
                        <a:buFontTx/>
                        <a:buNone/>
                        <a:tabLst/>
                        <a:defRPr/>
                      </a:pPr>
                      <a:r>
                        <a:rPr lang="zh-CN" altLang="en-US" sz="1400" b="1" kern="0" dirty="0" smtClean="0">
                          <a:solidFill>
                            <a:srgbClr val="FF0000"/>
                          </a:solidFill>
                          <a:latin typeface="+mj-ea"/>
                          <a:ea typeface="+mj-ea"/>
                          <a:cs typeface="+mn-cs"/>
                        </a:rPr>
                        <a:t>       一个不稳定的过程可能不满足顾客的要求，组织在提交</a:t>
                      </a:r>
                      <a:r>
                        <a:rPr lang="en-US" altLang="zh-CN" sz="1400" b="1" kern="0" dirty="0" smtClean="0">
                          <a:solidFill>
                            <a:srgbClr val="FF0000"/>
                          </a:solidFill>
                          <a:latin typeface="+mj-ea"/>
                          <a:ea typeface="+mj-ea"/>
                          <a:cs typeface="+mn-cs"/>
                        </a:rPr>
                        <a:t>PPAP</a:t>
                      </a:r>
                      <a:r>
                        <a:rPr lang="zh-CN" altLang="en-US" sz="1400" b="1" kern="0" dirty="0" smtClean="0">
                          <a:solidFill>
                            <a:srgbClr val="FF0000"/>
                          </a:solidFill>
                          <a:latin typeface="+mj-ea"/>
                          <a:ea typeface="+mj-ea"/>
                          <a:cs typeface="+mn-cs"/>
                        </a:rPr>
                        <a:t>之前必须识别、评估变差的特殊原因，并在可能的情况下消除特殊原因。组织必须将存在的任何不稳定过程通报顾客代表，并在提交</a:t>
                      </a:r>
                      <a:r>
                        <a:rPr lang="en-US" altLang="zh-CN" sz="1400" b="1" kern="0" dirty="0" smtClean="0">
                          <a:solidFill>
                            <a:srgbClr val="FF0000"/>
                          </a:solidFill>
                          <a:latin typeface="+mj-ea"/>
                          <a:ea typeface="+mj-ea"/>
                          <a:cs typeface="+mn-cs"/>
                        </a:rPr>
                        <a:t>PPAP</a:t>
                      </a:r>
                      <a:r>
                        <a:rPr lang="zh-CN" altLang="en-US" sz="1400" b="1" kern="0" dirty="0" smtClean="0">
                          <a:solidFill>
                            <a:srgbClr val="FF0000"/>
                          </a:solidFill>
                          <a:latin typeface="+mj-ea"/>
                          <a:ea typeface="+mj-ea"/>
                          <a:cs typeface="+mn-cs"/>
                        </a:rPr>
                        <a:t>之前向顾客提交纠正措施。</a:t>
                      </a:r>
                      <a:endParaRPr lang="en-US" altLang="zh-CN" sz="1400" b="1" kern="0" dirty="0" smtClean="0">
                        <a:solidFill>
                          <a:srgbClr val="FF0000"/>
                        </a:solidFill>
                        <a:latin typeface="+mj-ea"/>
                        <a:ea typeface="+mj-ea"/>
                        <a:cs typeface="+mn-cs"/>
                      </a:endParaRPr>
                    </a:p>
                    <a:p>
                      <a:pPr marL="0" lvl="0" indent="-342900" fontAlgn="base">
                        <a:lnSpc>
                          <a:spcPts val="3000"/>
                        </a:lnSpc>
                        <a:spcAft>
                          <a:spcPct val="0"/>
                        </a:spcAft>
                        <a:buClr>
                          <a:srgbClr val="FF0000"/>
                        </a:buClr>
                        <a:defRPr/>
                      </a:pPr>
                      <a:r>
                        <a:rPr lang="en-US" altLang="zh-CN" sz="1400" b="1" kern="0" dirty="0" smtClean="0">
                          <a:solidFill>
                            <a:srgbClr val="000099"/>
                          </a:solidFill>
                          <a:latin typeface="+mj-ea"/>
                          <a:ea typeface="+mj-ea"/>
                          <a:cs typeface="+mn-cs"/>
                        </a:rPr>
                        <a:t>【</a:t>
                      </a:r>
                      <a:r>
                        <a:rPr lang="zh-CN" altLang="en-US" sz="1400" b="1" kern="0" dirty="0" smtClean="0">
                          <a:solidFill>
                            <a:srgbClr val="000099"/>
                          </a:solidFill>
                          <a:latin typeface="+mj-ea"/>
                          <a:ea typeface="+mj-ea"/>
                          <a:cs typeface="+mn-cs"/>
                        </a:rPr>
                        <a:t>注</a:t>
                      </a:r>
                      <a:r>
                        <a:rPr lang="en-US" altLang="zh-CN" sz="1400" b="1" kern="0" dirty="0" smtClean="0">
                          <a:solidFill>
                            <a:srgbClr val="000099"/>
                          </a:solidFill>
                          <a:latin typeface="+mj-ea"/>
                          <a:ea typeface="+mj-ea"/>
                          <a:cs typeface="+mn-cs"/>
                        </a:rPr>
                        <a:t>】</a:t>
                      </a:r>
                      <a:r>
                        <a:rPr lang="zh-CN" altLang="en-US" sz="1400" b="1" kern="0" dirty="0" smtClean="0">
                          <a:solidFill>
                            <a:srgbClr val="000099"/>
                          </a:solidFill>
                          <a:latin typeface="+mj-ea"/>
                          <a:ea typeface="+mj-ea"/>
                          <a:cs typeface="+mn-cs"/>
                        </a:rPr>
                        <a:t>对于散装材料，若过程存在已知的可判断的特殊原因，且输出满足规范的要求，顾客可能不要求纠正措施。</a:t>
                      </a:r>
                      <a:endParaRPr lang="en-US" altLang="zh-CN" sz="1400" b="1" kern="0" dirty="0" smtClean="0">
                        <a:solidFill>
                          <a:srgbClr val="000099"/>
                        </a:solidFill>
                        <a:latin typeface="+mj-ea"/>
                        <a:ea typeface="+mj-ea"/>
                        <a:cs typeface="+mn-cs"/>
                      </a:endParaRPr>
                    </a:p>
                    <a:p>
                      <a:pPr marL="0" marR="0" lvl="0" indent="-342900" algn="l" defTabSz="914400" rtl="0" eaLnBrk="1" fontAlgn="base" latinLnBrk="0" hangingPunct="1">
                        <a:lnSpc>
                          <a:spcPts val="3000"/>
                        </a:lnSpc>
                        <a:spcBef>
                          <a:spcPts val="0"/>
                        </a:spcBef>
                        <a:spcAft>
                          <a:spcPct val="0"/>
                        </a:spcAft>
                        <a:buClr>
                          <a:srgbClr val="FF0000"/>
                        </a:buClr>
                        <a:buSzTx/>
                        <a:buFontTx/>
                        <a:buNone/>
                        <a:tabLst/>
                        <a:defRPr/>
                      </a:pPr>
                      <a:r>
                        <a:rPr kumimoji="0" lang="en-US" altLang="zh-CN" sz="1600" b="1" i="0" u="none" strike="noStrike" kern="0" cap="none" spc="0" normalizeH="0" baseline="0" noProof="0" dirty="0" smtClean="0">
                          <a:ln>
                            <a:noFill/>
                          </a:ln>
                          <a:solidFill>
                            <a:srgbClr val="FF0000"/>
                          </a:solidFill>
                          <a:effectLst/>
                          <a:uLnTx/>
                          <a:uFillTx/>
                          <a:latin typeface="+mj-ea"/>
                          <a:ea typeface="+mj-ea"/>
                          <a:cs typeface="+mn-cs"/>
                        </a:rPr>
                        <a:t>5</a:t>
                      </a:r>
                      <a:r>
                        <a:rPr kumimoji="0" lang="zh-CN" altLang="en-US" sz="1600" b="1" i="0" u="none" strike="noStrike" kern="0" cap="none" spc="0" normalizeH="0" baseline="0" noProof="0" dirty="0" smtClean="0">
                          <a:ln>
                            <a:noFill/>
                          </a:ln>
                          <a:solidFill>
                            <a:srgbClr val="FF0000"/>
                          </a:solidFill>
                          <a:effectLst/>
                          <a:uLnTx/>
                          <a:uFillTx/>
                          <a:latin typeface="+mj-ea"/>
                          <a:ea typeface="+mj-ea"/>
                          <a:cs typeface="+mn-cs"/>
                        </a:rPr>
                        <a:t>）单边公差或非正态分布的过程</a:t>
                      </a:r>
                      <a:endParaRPr kumimoji="0" lang="en-US" altLang="zh-CN" sz="1600" b="1" i="0" u="none" strike="noStrike" kern="0" cap="none" spc="0" normalizeH="0" baseline="0" noProof="0" dirty="0" smtClean="0">
                        <a:ln>
                          <a:noFill/>
                        </a:ln>
                        <a:solidFill>
                          <a:srgbClr val="FF0000"/>
                        </a:solidFill>
                        <a:effectLst/>
                        <a:uLnTx/>
                        <a:uFillTx/>
                        <a:latin typeface="+mj-ea"/>
                        <a:ea typeface="+mj-ea"/>
                        <a:cs typeface="+mn-cs"/>
                      </a:endParaRPr>
                    </a:p>
                    <a:p>
                      <a:pPr marL="0" marR="0" lvl="0" indent="-342900" algn="l" defTabSz="914400" rtl="0" eaLnBrk="1" fontAlgn="base" latinLnBrk="0" hangingPunct="1">
                        <a:lnSpc>
                          <a:spcPts val="3000"/>
                        </a:lnSpc>
                        <a:spcBef>
                          <a:spcPts val="0"/>
                        </a:spcBef>
                        <a:spcAft>
                          <a:spcPct val="0"/>
                        </a:spcAft>
                        <a:buClr>
                          <a:srgbClr val="FF0000"/>
                        </a:buClr>
                        <a:buSzTx/>
                        <a:buFontTx/>
                        <a:buNone/>
                        <a:tabLst/>
                        <a:defRPr/>
                      </a:pPr>
                      <a:r>
                        <a:rPr lang="zh-CN" altLang="en-US" sz="1400" b="1" kern="0" dirty="0" smtClean="0">
                          <a:solidFill>
                            <a:srgbClr val="FF0000"/>
                          </a:solidFill>
                          <a:latin typeface="+mj-ea"/>
                          <a:ea typeface="+mj-ea"/>
                          <a:cs typeface="+mn-cs"/>
                        </a:rPr>
                        <a:t>       对于单边公差或</a:t>
                      </a:r>
                      <a:r>
                        <a:rPr lang="zh-CN" altLang="en-US" sz="1400" b="1" kern="0" dirty="0" smtClean="0">
                          <a:solidFill>
                            <a:schemeClr val="tx1"/>
                          </a:solidFill>
                          <a:latin typeface="+mj-ea"/>
                          <a:ea typeface="+mj-ea"/>
                          <a:cs typeface="+mn-cs"/>
                        </a:rPr>
                        <a:t>非正态分布</a:t>
                      </a:r>
                      <a:r>
                        <a:rPr lang="zh-CN" altLang="en-US" sz="1400" b="1" kern="0" dirty="0" smtClean="0">
                          <a:solidFill>
                            <a:srgbClr val="FF0000"/>
                          </a:solidFill>
                          <a:latin typeface="+mj-ea"/>
                          <a:ea typeface="+mj-ea"/>
                          <a:cs typeface="+mn-cs"/>
                        </a:rPr>
                        <a:t>的过程，组织须与顾客代表一起确定替代的接受准则。</a:t>
                      </a:r>
                      <a:endParaRPr lang="en-US" altLang="zh-CN" sz="1400" b="1" kern="0" dirty="0" smtClean="0">
                        <a:solidFill>
                          <a:srgbClr val="FF0000"/>
                        </a:solidFill>
                        <a:latin typeface="+mj-ea"/>
                        <a:ea typeface="+mj-ea"/>
                        <a:cs typeface="+mn-cs"/>
                      </a:endParaRPr>
                    </a:p>
                    <a:p>
                      <a:pPr marL="0" lvl="0" indent="-342900" fontAlgn="base">
                        <a:lnSpc>
                          <a:spcPts val="3000"/>
                        </a:lnSpc>
                        <a:spcAft>
                          <a:spcPct val="0"/>
                        </a:spcAft>
                        <a:buClr>
                          <a:srgbClr val="FF0000"/>
                        </a:buClr>
                        <a:defRPr/>
                      </a:pPr>
                      <a:r>
                        <a:rPr lang="en-US" altLang="zh-CN" sz="1400" b="1" kern="0" dirty="0" smtClean="0">
                          <a:solidFill>
                            <a:srgbClr val="000099"/>
                          </a:solidFill>
                          <a:latin typeface="+mj-ea"/>
                          <a:ea typeface="+mj-ea"/>
                          <a:cs typeface="+mn-cs"/>
                        </a:rPr>
                        <a:t>【</a:t>
                      </a:r>
                      <a:r>
                        <a:rPr lang="zh-CN" altLang="en-US" sz="1400" b="1" kern="0" dirty="0" smtClean="0">
                          <a:solidFill>
                            <a:srgbClr val="000099"/>
                          </a:solidFill>
                          <a:latin typeface="+mj-ea"/>
                          <a:ea typeface="+mj-ea"/>
                          <a:cs typeface="+mn-cs"/>
                        </a:rPr>
                        <a:t>注</a:t>
                      </a:r>
                      <a:r>
                        <a:rPr lang="en-US" altLang="zh-CN" sz="1400" b="1" kern="0" dirty="0" smtClean="0">
                          <a:solidFill>
                            <a:srgbClr val="000099"/>
                          </a:solidFill>
                          <a:latin typeface="+mj-ea"/>
                          <a:ea typeface="+mj-ea"/>
                          <a:cs typeface="+mn-cs"/>
                        </a:rPr>
                        <a:t>】</a:t>
                      </a:r>
                      <a:r>
                        <a:rPr lang="zh-CN" altLang="en-US" sz="1400" b="1" kern="0" dirty="0" smtClean="0">
                          <a:solidFill>
                            <a:srgbClr val="000099"/>
                          </a:solidFill>
                          <a:latin typeface="+mj-ea"/>
                          <a:ea typeface="+mj-ea"/>
                          <a:cs typeface="+mn-cs"/>
                        </a:rPr>
                        <a:t>前面提到的接受准则是基于正态分布和双边规范（目标位于中心）的假设，如果该假设不成立，使用这种分析将会导致错误的结论。这里提到的替代性接受准则可能要求一种不同类型的指数或某种数据变换的方法，重点是了解非正态分布的原因。</a:t>
                      </a:r>
                      <a:endParaRPr lang="en-US" altLang="zh-CN" sz="1400" b="1" kern="0" dirty="0" smtClean="0">
                        <a:solidFill>
                          <a:srgbClr val="000099"/>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第二章    </a:t>
            </a:r>
            <a:r>
              <a:rPr lang="en-US" altLang="zh-CN" dirty="0" smtClean="0"/>
              <a:t>PPAP</a:t>
            </a:r>
            <a:r>
              <a:rPr lang="zh-CN" altLang="en-US" dirty="0" smtClean="0"/>
              <a:t>的过程要求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873724"/>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99671">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2. PPAP</a:t>
                      </a:r>
                      <a:r>
                        <a:rPr lang="zh-CN" altLang="en-US" sz="1800" b="1" dirty="0" smtClean="0">
                          <a:effectLst/>
                          <a:latin typeface="+mn-ea"/>
                          <a:ea typeface="+mn-ea"/>
                          <a:cs typeface="Times New Roman" panose="02020603050405020304" pitchFamily="18" charset="0"/>
                        </a:rPr>
                        <a:t>要求</a:t>
                      </a:r>
                      <a:r>
                        <a:rPr lang="en-US" altLang="zh-CN" sz="1800" b="1" dirty="0" smtClean="0">
                          <a:effectLst/>
                          <a:latin typeface="+mn-ea"/>
                          <a:ea typeface="+mn-ea"/>
                          <a:cs typeface="Times New Roman" panose="02020603050405020304" pitchFamily="18" charset="0"/>
                        </a:rPr>
                        <a:t>——2.11 </a:t>
                      </a:r>
                      <a:r>
                        <a:rPr lang="zh-CN" altLang="en-US" sz="1800" b="1" dirty="0" smtClean="0">
                          <a:effectLst/>
                          <a:latin typeface="+mn-ea"/>
                          <a:ea typeface="+mn-ea"/>
                          <a:cs typeface="Times New Roman" panose="02020603050405020304" pitchFamily="18" charset="0"/>
                        </a:rPr>
                        <a:t>初始过程研究</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474053">
                <a:tc>
                  <a:txBody>
                    <a:bodyPr/>
                    <a:lstStyle/>
                    <a:p>
                      <a:pPr marL="0" marR="0" lvl="0" indent="-342900" algn="l" defTabSz="914400" rtl="0" eaLnBrk="1" fontAlgn="base" latinLnBrk="0" hangingPunct="1">
                        <a:lnSpc>
                          <a:spcPts val="3000"/>
                        </a:lnSpc>
                        <a:spcBef>
                          <a:spcPts val="0"/>
                        </a:spcBef>
                        <a:spcAft>
                          <a:spcPct val="0"/>
                        </a:spcAft>
                        <a:buClr>
                          <a:srgbClr val="FF0000"/>
                        </a:buClr>
                        <a:buSzTx/>
                        <a:buFontTx/>
                        <a:buNone/>
                        <a:tabLst/>
                        <a:defRPr/>
                      </a:pPr>
                      <a:r>
                        <a:rPr kumimoji="0" lang="en-US" altLang="zh-CN" sz="1600" b="1" i="0" u="none" strike="noStrike" kern="0" cap="none" spc="0" normalizeH="0" baseline="0" noProof="0" dirty="0" smtClean="0">
                          <a:ln>
                            <a:noFill/>
                          </a:ln>
                          <a:solidFill>
                            <a:srgbClr val="FF0000"/>
                          </a:solidFill>
                          <a:effectLst/>
                          <a:uLnTx/>
                          <a:uFillTx/>
                          <a:latin typeface="+mj-ea"/>
                          <a:ea typeface="+mj-ea"/>
                          <a:cs typeface="+mn-cs"/>
                        </a:rPr>
                        <a:t>6</a:t>
                      </a:r>
                      <a:r>
                        <a:rPr kumimoji="0" lang="zh-CN" altLang="en-US" sz="1600" b="1" i="0" u="none" strike="noStrike" kern="0" cap="none" spc="0" normalizeH="0" baseline="0" noProof="0" dirty="0" smtClean="0">
                          <a:ln>
                            <a:noFill/>
                          </a:ln>
                          <a:solidFill>
                            <a:srgbClr val="FF0000"/>
                          </a:solidFill>
                          <a:effectLst/>
                          <a:uLnTx/>
                          <a:uFillTx/>
                          <a:latin typeface="+mj-ea"/>
                          <a:ea typeface="+mj-ea"/>
                          <a:cs typeface="+mn-cs"/>
                        </a:rPr>
                        <a:t>）无法满足接受准则时的措施</a:t>
                      </a:r>
                      <a:endParaRPr kumimoji="0" lang="en-US" altLang="zh-CN" sz="1600" b="1" i="0" u="none" strike="noStrike" kern="0" cap="none" spc="0" normalizeH="0" baseline="0" noProof="0" dirty="0" smtClean="0">
                        <a:ln>
                          <a:noFill/>
                        </a:ln>
                        <a:solidFill>
                          <a:srgbClr val="FF0000"/>
                        </a:solidFill>
                        <a:effectLst/>
                        <a:uLnTx/>
                        <a:uFillTx/>
                        <a:latin typeface="+mj-ea"/>
                        <a:ea typeface="+mj-ea"/>
                        <a:cs typeface="+mn-cs"/>
                      </a:endParaRPr>
                    </a:p>
                    <a:p>
                      <a:pPr marL="0" marR="0" lvl="0" indent="-342900" algn="l" defTabSz="914400" rtl="0" eaLnBrk="1" fontAlgn="base" latinLnBrk="0" hangingPunct="1">
                        <a:lnSpc>
                          <a:spcPts val="3000"/>
                        </a:lnSpc>
                        <a:spcBef>
                          <a:spcPts val="0"/>
                        </a:spcBef>
                        <a:spcAft>
                          <a:spcPct val="0"/>
                        </a:spcAft>
                        <a:buClr>
                          <a:srgbClr val="FF0000"/>
                        </a:buClr>
                        <a:buSzTx/>
                        <a:buFontTx/>
                        <a:buNone/>
                        <a:tabLst/>
                        <a:defRPr/>
                      </a:pPr>
                      <a:r>
                        <a:rPr lang="zh-CN" altLang="en-US" sz="1400" b="1" kern="0" dirty="0" smtClean="0">
                          <a:solidFill>
                            <a:srgbClr val="FF0000"/>
                          </a:solidFill>
                          <a:latin typeface="+mj-ea"/>
                          <a:ea typeface="+mj-ea"/>
                          <a:cs typeface="+mn-cs"/>
                        </a:rPr>
                        <a:t>       若在规定提交</a:t>
                      </a:r>
                      <a:r>
                        <a:rPr lang="en-US" altLang="zh-CN" sz="1400" b="1" kern="0" dirty="0" smtClean="0">
                          <a:solidFill>
                            <a:srgbClr val="FF0000"/>
                          </a:solidFill>
                          <a:latin typeface="+mj-ea"/>
                          <a:ea typeface="+mj-ea"/>
                          <a:cs typeface="+mn-cs"/>
                        </a:rPr>
                        <a:t>PPAP</a:t>
                      </a:r>
                      <a:r>
                        <a:rPr lang="zh-CN" altLang="en-US" sz="1400" b="1" kern="0" dirty="0" smtClean="0">
                          <a:solidFill>
                            <a:srgbClr val="FF0000"/>
                          </a:solidFill>
                          <a:latin typeface="+mj-ea"/>
                          <a:ea typeface="+mj-ea"/>
                          <a:cs typeface="+mn-cs"/>
                        </a:rPr>
                        <a:t>日期来临之前扔无法满足接受准则，组织必须联系经授权的顾客代表，向其提交纠正措施、已经修改的 通常包含</a:t>
                      </a:r>
                      <a:r>
                        <a:rPr lang="en-US" altLang="zh-CN" sz="1400" b="1" kern="0" dirty="0" smtClean="0">
                          <a:solidFill>
                            <a:srgbClr val="FF0000"/>
                          </a:solidFill>
                          <a:latin typeface="+mj-ea"/>
                          <a:ea typeface="+mj-ea"/>
                          <a:cs typeface="+mn-cs"/>
                        </a:rPr>
                        <a:t>100%</a:t>
                      </a:r>
                      <a:r>
                        <a:rPr lang="zh-CN" altLang="en-US" sz="1400" b="1" kern="0" dirty="0" smtClean="0">
                          <a:solidFill>
                            <a:srgbClr val="FF0000"/>
                          </a:solidFill>
                          <a:latin typeface="+mj-ea"/>
                          <a:ea typeface="+mj-ea"/>
                          <a:cs typeface="+mn-cs"/>
                        </a:rPr>
                        <a:t>全检的控制计划，并请求获得批准。在随后的工作中，组织必须持续减少变差，直至符合接受准则，或得到顾客的批准。</a:t>
                      </a:r>
                      <a:endParaRPr lang="en-US" altLang="zh-CN" sz="1400" b="1" kern="0" dirty="0" smtClean="0">
                        <a:solidFill>
                          <a:srgbClr val="FF0000"/>
                        </a:solidFill>
                        <a:latin typeface="+mj-ea"/>
                        <a:ea typeface="+mj-ea"/>
                        <a:cs typeface="+mn-cs"/>
                      </a:endParaRPr>
                    </a:p>
                    <a:p>
                      <a:pPr marL="342900" lvl="0" indent="-342900" fontAlgn="base">
                        <a:lnSpc>
                          <a:spcPts val="3000"/>
                        </a:lnSpc>
                        <a:spcAft>
                          <a:spcPct val="0"/>
                        </a:spcAft>
                        <a:buFont typeface="+mj-ea"/>
                        <a:buNone/>
                        <a:defRPr/>
                      </a:pPr>
                      <a:r>
                        <a:rPr lang="en-US" altLang="zh-CN" sz="1400" b="1" kern="0" dirty="0" smtClean="0">
                          <a:solidFill>
                            <a:srgbClr val="000099"/>
                          </a:solidFill>
                          <a:latin typeface="+mj-ea"/>
                          <a:ea typeface="+mj-ea"/>
                          <a:cs typeface="+mn-cs"/>
                        </a:rPr>
                        <a:t>【</a:t>
                      </a:r>
                      <a:r>
                        <a:rPr lang="zh-CN" altLang="en-US" sz="1400" b="1" kern="0" dirty="0" smtClean="0">
                          <a:solidFill>
                            <a:srgbClr val="000099"/>
                          </a:solidFill>
                          <a:latin typeface="+mj-ea"/>
                          <a:ea typeface="+mj-ea"/>
                          <a:cs typeface="+mn-cs"/>
                        </a:rPr>
                        <a:t>注</a:t>
                      </a:r>
                      <a:r>
                        <a:rPr lang="en-US" altLang="zh-CN" sz="1400" b="1" kern="0" dirty="0" smtClean="0">
                          <a:solidFill>
                            <a:srgbClr val="000099"/>
                          </a:solidFill>
                          <a:latin typeface="+mj-ea"/>
                          <a:ea typeface="+mj-ea"/>
                          <a:cs typeface="+mn-cs"/>
                        </a:rPr>
                        <a:t>1】100%</a:t>
                      </a:r>
                      <a:r>
                        <a:rPr lang="zh-CN" altLang="en-US" sz="1400" b="1" kern="0" dirty="0" smtClean="0">
                          <a:solidFill>
                            <a:srgbClr val="000099"/>
                          </a:solidFill>
                          <a:latin typeface="+mj-ea"/>
                          <a:ea typeface="+mj-ea"/>
                          <a:cs typeface="+mn-cs"/>
                        </a:rPr>
                        <a:t>的检验方法要接受顾客的评审，得到顾客的同意。</a:t>
                      </a:r>
                      <a:endParaRPr lang="en-US" altLang="zh-CN" sz="1400" b="1" kern="0" dirty="0" smtClean="0">
                        <a:solidFill>
                          <a:srgbClr val="000099"/>
                        </a:solidFill>
                        <a:latin typeface="+mj-ea"/>
                        <a:ea typeface="+mj-ea"/>
                        <a:cs typeface="+mn-cs"/>
                      </a:endParaRPr>
                    </a:p>
                    <a:p>
                      <a:pPr marL="342900" lvl="0" indent="-342900" fontAlgn="base">
                        <a:lnSpc>
                          <a:spcPts val="3000"/>
                        </a:lnSpc>
                        <a:spcAft>
                          <a:spcPct val="0"/>
                        </a:spcAft>
                        <a:buNone/>
                        <a:defRPr/>
                      </a:pPr>
                      <a:r>
                        <a:rPr lang="en-US" altLang="zh-CN" sz="1400" b="1" kern="0" dirty="0" smtClean="0">
                          <a:solidFill>
                            <a:srgbClr val="000099"/>
                          </a:solidFill>
                          <a:latin typeface="+mj-ea"/>
                          <a:ea typeface="+mj-ea"/>
                          <a:cs typeface="+mn-cs"/>
                        </a:rPr>
                        <a:t>【</a:t>
                      </a:r>
                      <a:r>
                        <a:rPr lang="zh-CN" altLang="en-US" sz="1400" b="1" kern="0" dirty="0" smtClean="0">
                          <a:solidFill>
                            <a:srgbClr val="000099"/>
                          </a:solidFill>
                          <a:latin typeface="+mj-ea"/>
                          <a:ea typeface="+mj-ea"/>
                          <a:cs typeface="+mn-cs"/>
                        </a:rPr>
                        <a:t>注</a:t>
                      </a:r>
                      <a:r>
                        <a:rPr lang="en-US" altLang="zh-CN" sz="1400" b="1" kern="0" dirty="0" smtClean="0">
                          <a:solidFill>
                            <a:srgbClr val="000099"/>
                          </a:solidFill>
                          <a:latin typeface="+mj-ea"/>
                          <a:ea typeface="+mj-ea"/>
                          <a:cs typeface="+mn-cs"/>
                        </a:rPr>
                        <a:t>2】</a:t>
                      </a:r>
                      <a:r>
                        <a:rPr lang="zh-CN" altLang="en-US" sz="1400" b="1" kern="0" dirty="0" smtClean="0">
                          <a:solidFill>
                            <a:srgbClr val="000099"/>
                          </a:solidFill>
                          <a:latin typeface="+mj-ea"/>
                          <a:ea typeface="+mj-ea"/>
                          <a:cs typeface="+mn-cs"/>
                        </a:rPr>
                        <a:t>对于散装材料，</a:t>
                      </a:r>
                      <a:r>
                        <a:rPr lang="en-US" altLang="zh-CN" sz="1400" b="1" kern="0" dirty="0" smtClean="0">
                          <a:solidFill>
                            <a:srgbClr val="000099"/>
                          </a:solidFill>
                          <a:latin typeface="+mj-ea"/>
                          <a:ea typeface="+mj-ea"/>
                          <a:cs typeface="+mn-cs"/>
                        </a:rPr>
                        <a:t>100%</a:t>
                      </a:r>
                      <a:r>
                        <a:rPr lang="zh-CN" altLang="en-US" sz="1400" b="1" kern="0" dirty="0" smtClean="0">
                          <a:solidFill>
                            <a:srgbClr val="000099"/>
                          </a:solidFill>
                          <a:latin typeface="+mj-ea"/>
                          <a:ea typeface="+mj-ea"/>
                          <a:cs typeface="+mn-cs"/>
                        </a:rPr>
                        <a:t>的检验是指对取自一连续过程或同一批次的产品样件进行的评价，该样品可代表整个生产过程。</a:t>
                      </a:r>
                      <a:endParaRPr lang="en-US" altLang="zh-CN" sz="1400" b="1" kern="0" dirty="0" smtClean="0">
                        <a:solidFill>
                          <a:srgbClr val="000099"/>
                        </a:solidFill>
                        <a:latin typeface="+mj-ea"/>
                        <a:ea typeface="+mj-ea"/>
                        <a:cs typeface="+mn-cs"/>
                      </a:endParaRPr>
                    </a:p>
                    <a:p>
                      <a:pPr marL="0" marR="0" lvl="0" indent="-342900" algn="l" defTabSz="914400" rtl="0" eaLnBrk="1" fontAlgn="base" latinLnBrk="0" hangingPunct="1">
                        <a:lnSpc>
                          <a:spcPts val="3000"/>
                        </a:lnSpc>
                        <a:spcBef>
                          <a:spcPts val="0"/>
                        </a:spcBef>
                        <a:spcAft>
                          <a:spcPct val="0"/>
                        </a:spcAft>
                        <a:buClr>
                          <a:srgbClr val="FF0000"/>
                        </a:buClr>
                        <a:buSzTx/>
                        <a:buFontTx/>
                        <a:buNone/>
                        <a:tabLst/>
                        <a:defRPr/>
                      </a:pPr>
                      <a:endParaRPr lang="en-US" altLang="zh-CN" sz="1400" b="1" kern="0" dirty="0" smtClean="0">
                        <a:solidFill>
                          <a:srgbClr val="FF0000"/>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第二章    </a:t>
            </a:r>
            <a:r>
              <a:rPr lang="en-US" altLang="zh-CN" dirty="0" smtClean="0"/>
              <a:t>PPAP</a:t>
            </a:r>
            <a:r>
              <a:rPr lang="zh-CN" altLang="en-US" dirty="0" smtClean="0"/>
              <a:t>的过程要求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873724"/>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99671">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2. PPAP</a:t>
                      </a:r>
                      <a:r>
                        <a:rPr lang="zh-CN" altLang="en-US" sz="1800" b="1" dirty="0" smtClean="0">
                          <a:effectLst/>
                          <a:latin typeface="+mn-ea"/>
                          <a:ea typeface="+mn-ea"/>
                          <a:cs typeface="Times New Roman" panose="02020603050405020304" pitchFamily="18" charset="0"/>
                        </a:rPr>
                        <a:t>要求</a:t>
                      </a:r>
                      <a:r>
                        <a:rPr lang="en-US" altLang="zh-CN" sz="1800" b="1" dirty="0" smtClean="0">
                          <a:effectLst/>
                          <a:latin typeface="+mn-ea"/>
                          <a:ea typeface="+mn-ea"/>
                          <a:cs typeface="Times New Roman" panose="02020603050405020304" pitchFamily="18" charset="0"/>
                        </a:rPr>
                        <a:t>——2.12 </a:t>
                      </a:r>
                      <a:r>
                        <a:rPr lang="zh-CN" altLang="en-US" sz="1800" b="1" dirty="0" smtClean="0">
                          <a:effectLst/>
                          <a:latin typeface="+mn-ea"/>
                          <a:ea typeface="+mn-ea"/>
                          <a:cs typeface="Times New Roman" panose="02020603050405020304" pitchFamily="18" charset="0"/>
                        </a:rPr>
                        <a:t>合格实验室的文件要求</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474053">
                <a:tc>
                  <a:txBody>
                    <a:bodyPr/>
                    <a:lstStyle/>
                    <a:p>
                      <a:pPr eaLnBrk="0" hangingPunct="0">
                        <a:lnSpc>
                          <a:spcPts val="3000"/>
                        </a:lnSpc>
                        <a:buClr>
                          <a:schemeClr val="accent2"/>
                        </a:buClr>
                        <a:buSzPct val="85000"/>
                      </a:pPr>
                      <a:r>
                        <a:rPr lang="en-US" altLang="zh-CN" sz="1400" b="1" kern="0" dirty="0" smtClean="0">
                          <a:solidFill>
                            <a:srgbClr val="FF0000"/>
                          </a:solidFill>
                          <a:latin typeface="+mj-ea"/>
                          <a:ea typeface="+mj-ea"/>
                          <a:cs typeface="+mn-cs"/>
                        </a:rPr>
                        <a:t>       PPAP</a:t>
                      </a:r>
                      <a:r>
                        <a:rPr lang="zh-CN" altLang="en-US" sz="1400" b="1" kern="0" dirty="0" smtClean="0">
                          <a:solidFill>
                            <a:srgbClr val="FF0000"/>
                          </a:solidFill>
                          <a:latin typeface="+mj-ea"/>
                          <a:ea typeface="+mj-ea"/>
                          <a:cs typeface="+mn-cs"/>
                        </a:rPr>
                        <a:t>要求的检验和试验必须在按顾客要求定义的实验室内进行（如：有资质认可的实验室）。合格实验室（包括组织的内部和外部实验室）必须定义实验室范围，并有文件证明该实验室可进行测量或试验活动。</a:t>
                      </a:r>
                      <a:endParaRPr lang="en-US" altLang="zh-CN" sz="1400" b="1" kern="0" dirty="0" smtClean="0">
                        <a:solidFill>
                          <a:srgbClr val="FF0000"/>
                        </a:solidFill>
                        <a:latin typeface="+mj-ea"/>
                        <a:ea typeface="+mj-ea"/>
                        <a:cs typeface="+mn-cs"/>
                      </a:endParaRPr>
                    </a:p>
                    <a:p>
                      <a:pPr eaLnBrk="0" hangingPunct="0">
                        <a:lnSpc>
                          <a:spcPts val="3000"/>
                        </a:lnSpc>
                        <a:buClr>
                          <a:schemeClr val="accent2"/>
                        </a:buClr>
                        <a:buSzPct val="85000"/>
                      </a:pPr>
                      <a:r>
                        <a:rPr lang="zh-CN" altLang="en-US" sz="1400" b="1" kern="0" baseline="0" dirty="0" smtClean="0">
                          <a:solidFill>
                            <a:srgbClr val="FF0000"/>
                          </a:solidFill>
                          <a:latin typeface="+mj-ea"/>
                          <a:ea typeface="+mj-ea"/>
                          <a:cs typeface="+mn-cs"/>
                        </a:rPr>
                        <a:t>       </a:t>
                      </a:r>
                      <a:r>
                        <a:rPr lang="zh-CN" altLang="en-US" sz="1400" b="1" kern="0" dirty="0" smtClean="0">
                          <a:solidFill>
                            <a:srgbClr val="FF0000"/>
                          </a:solidFill>
                          <a:latin typeface="+mj-ea"/>
                          <a:ea typeface="+mj-ea"/>
                          <a:cs typeface="+mn-cs"/>
                        </a:rPr>
                        <a:t>若使用外部</a:t>
                      </a:r>
                      <a:r>
                        <a:rPr lang="en-US" altLang="zh-CN" sz="1400" b="1" kern="0" dirty="0" smtClean="0">
                          <a:solidFill>
                            <a:srgbClr val="FF0000"/>
                          </a:solidFill>
                          <a:latin typeface="+mj-ea"/>
                          <a:ea typeface="+mj-ea"/>
                          <a:cs typeface="+mn-cs"/>
                        </a:rPr>
                        <a:t>/</a:t>
                      </a:r>
                      <a:r>
                        <a:rPr lang="zh-CN" altLang="en-US" sz="1400" b="1" kern="0" dirty="0" smtClean="0">
                          <a:solidFill>
                            <a:srgbClr val="FF0000"/>
                          </a:solidFill>
                          <a:latin typeface="+mj-ea"/>
                          <a:ea typeface="+mj-ea"/>
                          <a:cs typeface="+mn-cs"/>
                        </a:rPr>
                        <a:t>商业实验室，实验结果必须记录在有信头的实验室报告纸上，或标准实验报告上，注明实验室名称、试验日期和使用的检验标准等。</a:t>
                      </a:r>
                      <a:endParaRPr lang="zh-CN" altLang="zh-CN" sz="1400" b="1" kern="0" dirty="0" smtClean="0">
                        <a:solidFill>
                          <a:srgbClr val="FF0000"/>
                        </a:solidFill>
                        <a:latin typeface="+mj-ea"/>
                        <a:ea typeface="+mj-ea"/>
                        <a:cs typeface="+mn-cs"/>
                      </a:endParaRPr>
                    </a:p>
                    <a:p>
                      <a:pPr marL="0" marR="0" lvl="0" indent="-342900" algn="l" defTabSz="914400" rtl="0" eaLnBrk="1" fontAlgn="base" latinLnBrk="0" hangingPunct="1">
                        <a:lnSpc>
                          <a:spcPts val="3000"/>
                        </a:lnSpc>
                        <a:spcBef>
                          <a:spcPts val="0"/>
                        </a:spcBef>
                        <a:spcAft>
                          <a:spcPct val="0"/>
                        </a:spcAft>
                        <a:buClr>
                          <a:srgbClr val="FF0000"/>
                        </a:buClr>
                        <a:buSzTx/>
                        <a:buFontTx/>
                        <a:buNone/>
                        <a:tabLst/>
                        <a:defRPr/>
                      </a:pPr>
                      <a:r>
                        <a:rPr lang="en-US" altLang="zh-CN" sz="1400" b="1" kern="0" dirty="0" smtClean="0">
                          <a:solidFill>
                            <a:srgbClr val="000099"/>
                          </a:solidFill>
                          <a:latin typeface="+mj-ea"/>
                          <a:ea typeface="+mj-ea"/>
                          <a:cs typeface="+mn-cs"/>
                        </a:rPr>
                        <a:t>7.6.3 </a:t>
                      </a:r>
                      <a:r>
                        <a:rPr lang="zh-CN" altLang="en-US" sz="1400" b="1" kern="0" dirty="0" smtClean="0">
                          <a:solidFill>
                            <a:srgbClr val="000099"/>
                          </a:solidFill>
                          <a:latin typeface="+mj-ea"/>
                          <a:ea typeface="+mj-ea"/>
                          <a:cs typeface="+mn-cs"/>
                        </a:rPr>
                        <a:t>实验室要求</a:t>
                      </a:r>
                      <a:endParaRPr lang="en-US" altLang="zh-CN" sz="1400" b="1" kern="0" dirty="0" smtClean="0">
                        <a:solidFill>
                          <a:srgbClr val="000099"/>
                        </a:solidFill>
                        <a:latin typeface="+mj-ea"/>
                        <a:ea typeface="+mj-ea"/>
                        <a:cs typeface="+mn-cs"/>
                      </a:endParaRPr>
                    </a:p>
                    <a:p>
                      <a:pPr marL="0" marR="0" lvl="0" indent="-342900" algn="l" defTabSz="914400" rtl="0" eaLnBrk="1" fontAlgn="base" latinLnBrk="0" hangingPunct="1">
                        <a:lnSpc>
                          <a:spcPts val="3000"/>
                        </a:lnSpc>
                        <a:spcBef>
                          <a:spcPts val="0"/>
                        </a:spcBef>
                        <a:spcAft>
                          <a:spcPct val="0"/>
                        </a:spcAft>
                        <a:buClr>
                          <a:srgbClr val="FF0000"/>
                        </a:buClr>
                        <a:buSzTx/>
                        <a:buFontTx/>
                        <a:buNone/>
                        <a:tabLst/>
                        <a:defRPr/>
                      </a:pPr>
                      <a:r>
                        <a:rPr lang="en-US" altLang="zh-CN" sz="1400" b="1" kern="0" dirty="0" smtClean="0">
                          <a:solidFill>
                            <a:srgbClr val="000099"/>
                          </a:solidFill>
                          <a:latin typeface="+mj-ea"/>
                          <a:ea typeface="+mj-ea"/>
                          <a:cs typeface="+mn-cs"/>
                        </a:rPr>
                        <a:t>7.6.3.1  </a:t>
                      </a:r>
                      <a:r>
                        <a:rPr lang="zh-CN" altLang="en-US" sz="1400" b="1" kern="0" dirty="0" smtClean="0">
                          <a:solidFill>
                            <a:srgbClr val="000099"/>
                          </a:solidFill>
                          <a:latin typeface="+mj-ea"/>
                          <a:ea typeface="+mj-ea"/>
                          <a:cs typeface="+mn-cs"/>
                        </a:rPr>
                        <a:t>内部实验室</a:t>
                      </a:r>
                      <a:endParaRPr lang="en-US" altLang="zh-CN" sz="1400" b="1" kern="0" dirty="0" smtClean="0">
                        <a:solidFill>
                          <a:srgbClr val="000099"/>
                        </a:solidFill>
                        <a:latin typeface="+mj-ea"/>
                        <a:ea typeface="+mj-ea"/>
                        <a:cs typeface="+mn-cs"/>
                      </a:endParaRPr>
                    </a:p>
                    <a:p>
                      <a:pPr marL="0" marR="0" lvl="0" indent="-342900" algn="l" defTabSz="914400" rtl="0" eaLnBrk="1" fontAlgn="base" latinLnBrk="0" hangingPunct="1">
                        <a:lnSpc>
                          <a:spcPts val="3000"/>
                        </a:lnSpc>
                        <a:spcBef>
                          <a:spcPts val="0"/>
                        </a:spcBef>
                        <a:spcAft>
                          <a:spcPct val="0"/>
                        </a:spcAft>
                        <a:buClr>
                          <a:srgbClr val="FF0000"/>
                        </a:buClr>
                        <a:buSzTx/>
                        <a:buFontTx/>
                        <a:buNone/>
                        <a:tabLst/>
                        <a:defRPr/>
                      </a:pPr>
                      <a:r>
                        <a:rPr lang="en-US" altLang="zh-CN" sz="1400" b="1" kern="0" dirty="0" smtClean="0">
                          <a:solidFill>
                            <a:srgbClr val="000099"/>
                          </a:solidFill>
                          <a:latin typeface="+mj-ea"/>
                          <a:ea typeface="+mj-ea"/>
                          <a:cs typeface="+mn-cs"/>
                        </a:rPr>
                        <a:t>7.6.3.2  </a:t>
                      </a:r>
                      <a:r>
                        <a:rPr lang="zh-CN" altLang="en-US" sz="1400" b="1" kern="0" dirty="0" smtClean="0">
                          <a:solidFill>
                            <a:srgbClr val="000099"/>
                          </a:solidFill>
                          <a:latin typeface="+mj-ea"/>
                          <a:ea typeface="+mj-ea"/>
                          <a:cs typeface="+mn-cs"/>
                        </a:rPr>
                        <a:t>外部实验室</a:t>
                      </a:r>
                      <a:endParaRPr lang="en-US" altLang="zh-CN" sz="1400" b="1" kern="0" dirty="0" smtClean="0">
                        <a:solidFill>
                          <a:srgbClr val="000099"/>
                        </a:solidFill>
                        <a:latin typeface="+mj-ea"/>
                        <a:ea typeface="+mj-ea"/>
                        <a:cs typeface="+mn-cs"/>
                      </a:endParaRPr>
                    </a:p>
                    <a:p>
                      <a:pPr marL="0" marR="0" lvl="0" indent="-342900" algn="l" defTabSz="914400" rtl="0" eaLnBrk="1" fontAlgn="base" latinLnBrk="0" hangingPunct="1">
                        <a:lnSpc>
                          <a:spcPts val="3000"/>
                        </a:lnSpc>
                        <a:spcBef>
                          <a:spcPts val="0"/>
                        </a:spcBef>
                        <a:spcAft>
                          <a:spcPct val="0"/>
                        </a:spcAft>
                        <a:buClr>
                          <a:srgbClr val="FF0000"/>
                        </a:buClr>
                        <a:buSzTx/>
                        <a:buFontTx/>
                        <a:buNone/>
                        <a:tabLst/>
                        <a:defRPr/>
                      </a:pPr>
                      <a:endParaRPr lang="en-US" altLang="zh-CN" sz="1400" b="1" kern="0" dirty="0" smtClean="0">
                        <a:solidFill>
                          <a:srgbClr val="000099"/>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第二章    </a:t>
            </a:r>
            <a:r>
              <a:rPr lang="en-US" altLang="zh-CN" dirty="0" smtClean="0"/>
              <a:t>PPAP</a:t>
            </a:r>
            <a:r>
              <a:rPr lang="zh-CN" altLang="en-US" dirty="0" smtClean="0"/>
              <a:t>的过程要求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873724"/>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99671">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2. PPAP</a:t>
                      </a:r>
                      <a:r>
                        <a:rPr lang="zh-CN" altLang="en-US" sz="1800" b="1" dirty="0" smtClean="0">
                          <a:effectLst/>
                          <a:latin typeface="+mn-ea"/>
                          <a:ea typeface="+mn-ea"/>
                          <a:cs typeface="Times New Roman" panose="02020603050405020304" pitchFamily="18" charset="0"/>
                        </a:rPr>
                        <a:t>要求</a:t>
                      </a:r>
                      <a:r>
                        <a:rPr lang="en-US" altLang="zh-CN" sz="1800" b="1" dirty="0" smtClean="0">
                          <a:effectLst/>
                          <a:latin typeface="+mn-ea"/>
                          <a:ea typeface="+mn-ea"/>
                          <a:cs typeface="Times New Roman" panose="02020603050405020304" pitchFamily="18" charset="0"/>
                        </a:rPr>
                        <a:t>——2.13 </a:t>
                      </a:r>
                      <a:r>
                        <a:rPr lang="zh-CN" altLang="en-US" sz="1800" b="1" dirty="0" smtClean="0">
                          <a:effectLst/>
                          <a:latin typeface="+mn-ea"/>
                          <a:ea typeface="+mn-ea"/>
                          <a:cs typeface="Times New Roman" panose="02020603050405020304" pitchFamily="18" charset="0"/>
                        </a:rPr>
                        <a:t>外观批准报告（</a:t>
                      </a:r>
                      <a:r>
                        <a:rPr lang="en-US" altLang="zh-CN" sz="1800" b="1" dirty="0" smtClean="0">
                          <a:effectLst/>
                          <a:latin typeface="+mn-ea"/>
                          <a:ea typeface="+mn-ea"/>
                          <a:cs typeface="Times New Roman" panose="02020603050405020304" pitchFamily="18" charset="0"/>
                        </a:rPr>
                        <a:t>AAR</a:t>
                      </a:r>
                      <a:r>
                        <a:rPr lang="zh-CN" altLang="en-US" sz="1800" b="1" dirty="0" smtClean="0">
                          <a:effectLst/>
                          <a:latin typeface="+mn-ea"/>
                          <a:ea typeface="+mn-ea"/>
                          <a:cs typeface="Times New Roman" panose="02020603050405020304" pitchFamily="18" charset="0"/>
                        </a:rPr>
                        <a:t>）</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474053">
                <a:tc>
                  <a:txBody>
                    <a:bodyPr/>
                    <a:lstStyle/>
                    <a:p>
                      <a:pPr eaLnBrk="0" hangingPunct="0">
                        <a:lnSpc>
                          <a:spcPts val="3000"/>
                        </a:lnSpc>
                        <a:buClr>
                          <a:schemeClr val="accent2"/>
                        </a:buClr>
                        <a:buSzPct val="85000"/>
                      </a:pPr>
                      <a:r>
                        <a:rPr lang="en-US" altLang="zh-CN" sz="1400" b="1" kern="0" dirty="0" smtClean="0">
                          <a:solidFill>
                            <a:srgbClr val="FF0000"/>
                          </a:solidFill>
                          <a:latin typeface="+mj-ea"/>
                          <a:ea typeface="+mj-ea"/>
                          <a:cs typeface="+mn-cs"/>
                        </a:rPr>
                        <a:t>       </a:t>
                      </a:r>
                      <a:r>
                        <a:rPr lang="zh-CN" altLang="en-US" sz="1400" b="1" kern="0" dirty="0" smtClean="0">
                          <a:solidFill>
                            <a:srgbClr val="FF0000"/>
                          </a:solidFill>
                          <a:latin typeface="+mj-ea"/>
                          <a:ea typeface="+mj-ea"/>
                          <a:cs typeface="+mn-cs"/>
                        </a:rPr>
                        <a:t>如果在设计记录上某零件或零件系列有外观要求，则必须单独完成该产品</a:t>
                      </a:r>
                      <a:r>
                        <a:rPr lang="en-US" altLang="zh-CN" sz="1400" b="1" kern="0" dirty="0" smtClean="0">
                          <a:solidFill>
                            <a:srgbClr val="FF0000"/>
                          </a:solidFill>
                          <a:latin typeface="+mj-ea"/>
                          <a:ea typeface="+mj-ea"/>
                          <a:cs typeface="+mn-cs"/>
                        </a:rPr>
                        <a:t>/</a:t>
                      </a:r>
                      <a:r>
                        <a:rPr lang="zh-CN" altLang="en-US" sz="1400" b="1" kern="0" dirty="0" smtClean="0">
                          <a:solidFill>
                            <a:srgbClr val="FF0000"/>
                          </a:solidFill>
                          <a:latin typeface="+mj-ea"/>
                          <a:ea typeface="+mj-ea"/>
                          <a:cs typeface="+mn-cs"/>
                        </a:rPr>
                        <a:t>零件的外观批准报告（</a:t>
                      </a:r>
                      <a:r>
                        <a:rPr lang="en-US" altLang="zh-CN" sz="1400" b="1" kern="0" dirty="0" smtClean="0">
                          <a:solidFill>
                            <a:srgbClr val="FF0000"/>
                          </a:solidFill>
                          <a:latin typeface="+mj-ea"/>
                          <a:ea typeface="+mj-ea"/>
                          <a:cs typeface="+mn-cs"/>
                        </a:rPr>
                        <a:t>AAR</a:t>
                      </a:r>
                      <a:r>
                        <a:rPr lang="zh-CN" altLang="en-US" sz="1400" b="1" kern="0" dirty="0" smtClean="0">
                          <a:solidFill>
                            <a:srgbClr val="FF0000"/>
                          </a:solidFill>
                          <a:latin typeface="+mj-ea"/>
                          <a:ea typeface="+mj-ea"/>
                          <a:cs typeface="+mn-cs"/>
                        </a:rPr>
                        <a:t>）。</a:t>
                      </a:r>
                      <a:endParaRPr lang="en-US" altLang="zh-CN" sz="1400" b="1" kern="0" dirty="0" smtClean="0">
                        <a:solidFill>
                          <a:srgbClr val="FF0000"/>
                        </a:solidFill>
                        <a:latin typeface="+mj-ea"/>
                        <a:ea typeface="+mj-ea"/>
                        <a:cs typeface="+mn-cs"/>
                      </a:endParaRPr>
                    </a:p>
                    <a:p>
                      <a:pPr eaLnBrk="0" hangingPunct="0">
                        <a:lnSpc>
                          <a:spcPts val="3000"/>
                        </a:lnSpc>
                        <a:buClr>
                          <a:schemeClr val="accent2"/>
                        </a:buClr>
                        <a:buSzPct val="85000"/>
                      </a:pPr>
                      <a:r>
                        <a:rPr lang="zh-CN" altLang="en-US" sz="1400" b="1" kern="0" baseline="0" dirty="0" smtClean="0">
                          <a:solidFill>
                            <a:srgbClr val="FF0000"/>
                          </a:solidFill>
                          <a:latin typeface="+mj-ea"/>
                          <a:ea typeface="+mj-ea"/>
                          <a:cs typeface="+mn-cs"/>
                        </a:rPr>
                        <a:t>       </a:t>
                      </a:r>
                      <a:r>
                        <a:rPr lang="zh-CN" altLang="en-US" sz="1400" b="1" kern="0" dirty="0" smtClean="0">
                          <a:solidFill>
                            <a:srgbClr val="FF0000"/>
                          </a:solidFill>
                          <a:latin typeface="+mj-ea"/>
                          <a:ea typeface="+mj-ea"/>
                          <a:cs typeface="+mn-cs"/>
                        </a:rPr>
                        <a:t>一旦完全满足了所有准则，组织必须在</a:t>
                      </a:r>
                      <a:r>
                        <a:rPr lang="en-US" altLang="zh-CN" sz="1400" b="1" kern="0" dirty="0" smtClean="0">
                          <a:solidFill>
                            <a:srgbClr val="FF0000"/>
                          </a:solidFill>
                          <a:latin typeface="+mj-ea"/>
                          <a:ea typeface="+mj-ea"/>
                          <a:cs typeface="+mn-cs"/>
                        </a:rPr>
                        <a:t>AAR</a:t>
                      </a:r>
                      <a:r>
                        <a:rPr lang="zh-CN" altLang="en-US" sz="1400" b="1" kern="0" dirty="0" smtClean="0">
                          <a:solidFill>
                            <a:srgbClr val="FF0000"/>
                          </a:solidFill>
                          <a:latin typeface="+mj-ea"/>
                          <a:ea typeface="+mj-ea"/>
                          <a:cs typeface="+mn-cs"/>
                        </a:rPr>
                        <a:t>上记录所要求的信息，并到顾客指定的地点提交完成的</a:t>
                      </a:r>
                      <a:r>
                        <a:rPr lang="en-US" altLang="zh-CN" sz="1400" b="1" kern="0" dirty="0" smtClean="0">
                          <a:solidFill>
                            <a:srgbClr val="FF0000"/>
                          </a:solidFill>
                          <a:latin typeface="+mj-ea"/>
                          <a:ea typeface="+mj-ea"/>
                          <a:cs typeface="+mn-cs"/>
                        </a:rPr>
                        <a:t>AAR</a:t>
                      </a:r>
                      <a:r>
                        <a:rPr lang="zh-CN" altLang="en-US" sz="1400" b="1" kern="0" dirty="0" smtClean="0">
                          <a:solidFill>
                            <a:srgbClr val="FF0000"/>
                          </a:solidFill>
                          <a:latin typeface="+mj-ea"/>
                          <a:ea typeface="+mj-ea"/>
                          <a:cs typeface="+mn-cs"/>
                        </a:rPr>
                        <a:t>和代表性的生产产品</a:t>
                      </a:r>
                      <a:r>
                        <a:rPr lang="en-US" altLang="zh-CN" sz="1400" b="1" kern="0" dirty="0" smtClean="0">
                          <a:solidFill>
                            <a:srgbClr val="FF0000"/>
                          </a:solidFill>
                          <a:latin typeface="+mj-ea"/>
                          <a:ea typeface="+mj-ea"/>
                          <a:cs typeface="+mn-cs"/>
                        </a:rPr>
                        <a:t>/</a:t>
                      </a:r>
                      <a:r>
                        <a:rPr lang="zh-CN" altLang="en-US" sz="1400" b="1" kern="0" dirty="0" smtClean="0">
                          <a:solidFill>
                            <a:srgbClr val="FF0000"/>
                          </a:solidFill>
                          <a:latin typeface="+mj-ea"/>
                          <a:ea typeface="+mj-ea"/>
                          <a:cs typeface="+mn-cs"/>
                        </a:rPr>
                        <a:t>零件，等候处置。</a:t>
                      </a:r>
                      <a:endParaRPr lang="en-US" altLang="zh-CN" sz="1400" b="1" kern="0" dirty="0" smtClean="0">
                        <a:solidFill>
                          <a:srgbClr val="FF0000"/>
                        </a:solidFill>
                        <a:latin typeface="+mj-ea"/>
                        <a:ea typeface="+mj-ea"/>
                        <a:cs typeface="+mn-cs"/>
                      </a:endParaRPr>
                    </a:p>
                    <a:p>
                      <a:pPr eaLnBrk="0" hangingPunct="0">
                        <a:lnSpc>
                          <a:spcPts val="3000"/>
                        </a:lnSpc>
                        <a:buClr>
                          <a:schemeClr val="accent2"/>
                        </a:buClr>
                        <a:buSzPct val="85000"/>
                      </a:pPr>
                      <a:r>
                        <a:rPr lang="zh-CN" altLang="en-US" sz="1400" b="1" kern="0" dirty="0" smtClean="0">
                          <a:solidFill>
                            <a:srgbClr val="FF0000"/>
                          </a:solidFill>
                          <a:latin typeface="+mj-ea"/>
                          <a:ea typeface="+mj-ea"/>
                          <a:cs typeface="+mn-cs"/>
                        </a:rPr>
                        <a:t>           按照所需求的提交等级，在最后提交时，</a:t>
                      </a:r>
                      <a:r>
                        <a:rPr lang="en-US" altLang="zh-CN" sz="1400" b="1" kern="0" dirty="0" smtClean="0">
                          <a:solidFill>
                            <a:srgbClr val="FF0000"/>
                          </a:solidFill>
                          <a:latin typeface="+mj-ea"/>
                          <a:ea typeface="+mj-ea"/>
                          <a:cs typeface="+mn-cs"/>
                        </a:rPr>
                        <a:t>AAR</a:t>
                      </a:r>
                      <a:r>
                        <a:rPr lang="zh-CN" altLang="en-US" sz="1400" b="1" kern="0" dirty="0" smtClean="0">
                          <a:solidFill>
                            <a:srgbClr val="FF0000"/>
                          </a:solidFill>
                          <a:latin typeface="+mj-ea"/>
                          <a:ea typeface="+mj-ea"/>
                          <a:cs typeface="+mn-cs"/>
                        </a:rPr>
                        <a:t>（填入零件接受情况和经授权的顾客代表的签名）必须与</a:t>
                      </a:r>
                      <a:r>
                        <a:rPr lang="en-US" altLang="zh-CN" sz="1400" b="1" kern="0" dirty="0" smtClean="0">
                          <a:solidFill>
                            <a:srgbClr val="FF0000"/>
                          </a:solidFill>
                          <a:latin typeface="+mj-ea"/>
                          <a:ea typeface="+mj-ea"/>
                          <a:cs typeface="+mn-cs"/>
                        </a:rPr>
                        <a:t>PSW</a:t>
                      </a:r>
                      <a:r>
                        <a:rPr lang="zh-CN" altLang="en-US" sz="1400" b="1" kern="0" dirty="0" smtClean="0">
                          <a:solidFill>
                            <a:srgbClr val="FF0000"/>
                          </a:solidFill>
                          <a:latin typeface="+mj-ea"/>
                          <a:ea typeface="+mj-ea"/>
                          <a:cs typeface="+mn-cs"/>
                        </a:rPr>
                        <a:t>一起提交。</a:t>
                      </a:r>
                      <a:endParaRPr lang="en-US" altLang="zh-CN" sz="1400" b="1" kern="0" dirty="0" smtClean="0">
                        <a:solidFill>
                          <a:srgbClr val="FF0000"/>
                        </a:solidFill>
                        <a:latin typeface="+mj-ea"/>
                        <a:ea typeface="+mj-ea"/>
                        <a:cs typeface="+mn-cs"/>
                      </a:endParaRPr>
                    </a:p>
                    <a:p>
                      <a:pPr marL="342900" lvl="0" indent="-342900" fontAlgn="base">
                        <a:lnSpc>
                          <a:spcPts val="3500"/>
                        </a:lnSpc>
                        <a:spcAft>
                          <a:spcPct val="0"/>
                        </a:spcAft>
                        <a:buFont typeface="+mj-ea"/>
                        <a:buNone/>
                        <a:defRPr/>
                      </a:pPr>
                      <a:r>
                        <a:rPr lang="en-US" altLang="zh-CN" sz="1400" b="1" kern="0" dirty="0" smtClean="0">
                          <a:solidFill>
                            <a:srgbClr val="000099"/>
                          </a:solidFill>
                          <a:latin typeface="+mj-ea"/>
                          <a:ea typeface="+mj-ea"/>
                          <a:cs typeface="+mn-cs"/>
                        </a:rPr>
                        <a:t>【</a:t>
                      </a:r>
                      <a:r>
                        <a:rPr lang="zh-CN" altLang="en-US" sz="1400" b="1" kern="0" dirty="0" smtClean="0">
                          <a:solidFill>
                            <a:srgbClr val="000099"/>
                          </a:solidFill>
                          <a:latin typeface="+mj-ea"/>
                          <a:ea typeface="+mj-ea"/>
                          <a:cs typeface="+mn-cs"/>
                        </a:rPr>
                        <a:t>注</a:t>
                      </a:r>
                      <a:r>
                        <a:rPr lang="en-US" altLang="zh-CN" sz="1400" b="1" kern="0" dirty="0" smtClean="0">
                          <a:solidFill>
                            <a:srgbClr val="000099"/>
                          </a:solidFill>
                          <a:latin typeface="+mj-ea"/>
                          <a:ea typeface="+mj-ea"/>
                          <a:cs typeface="+mn-cs"/>
                        </a:rPr>
                        <a:t>1】</a:t>
                      </a:r>
                      <a:r>
                        <a:rPr lang="zh-CN" altLang="en-US" sz="1400" b="1" kern="0" dirty="0" smtClean="0">
                          <a:solidFill>
                            <a:srgbClr val="000099"/>
                          </a:solidFill>
                          <a:latin typeface="+mj-ea"/>
                          <a:ea typeface="+mj-ea"/>
                          <a:cs typeface="+mn-cs"/>
                        </a:rPr>
                        <a:t>典型的</a:t>
                      </a:r>
                      <a:r>
                        <a:rPr lang="en-US" altLang="zh-CN" sz="1400" b="1" kern="0" dirty="0" smtClean="0">
                          <a:solidFill>
                            <a:srgbClr val="000099"/>
                          </a:solidFill>
                          <a:latin typeface="+mj-ea"/>
                          <a:ea typeface="+mj-ea"/>
                          <a:cs typeface="+mn-cs"/>
                        </a:rPr>
                        <a:t>AAR</a:t>
                      </a:r>
                      <a:r>
                        <a:rPr lang="zh-CN" altLang="en-US" sz="1400" b="1" kern="0" dirty="0" smtClean="0">
                          <a:solidFill>
                            <a:srgbClr val="000099"/>
                          </a:solidFill>
                          <a:latin typeface="+mj-ea"/>
                          <a:ea typeface="+mj-ea"/>
                          <a:cs typeface="+mn-cs"/>
                        </a:rPr>
                        <a:t>通常只适用于带有颜色、表面纹路或表面外观要求的零件。</a:t>
                      </a:r>
                      <a:endParaRPr lang="en-US" altLang="zh-CN" sz="1400" b="1" kern="0" dirty="0" smtClean="0">
                        <a:solidFill>
                          <a:srgbClr val="000099"/>
                        </a:solidFill>
                        <a:latin typeface="+mj-ea"/>
                        <a:ea typeface="+mj-ea"/>
                        <a:cs typeface="+mn-cs"/>
                      </a:endParaRPr>
                    </a:p>
                    <a:p>
                      <a:pPr marL="342900" lvl="0" indent="-342900" fontAlgn="base">
                        <a:lnSpc>
                          <a:spcPts val="3500"/>
                        </a:lnSpc>
                        <a:spcAft>
                          <a:spcPct val="0"/>
                        </a:spcAft>
                        <a:buNone/>
                        <a:defRPr/>
                      </a:pPr>
                      <a:r>
                        <a:rPr lang="en-US" altLang="zh-CN" sz="1400" b="1" kern="0" dirty="0" smtClean="0">
                          <a:solidFill>
                            <a:srgbClr val="000099"/>
                          </a:solidFill>
                          <a:latin typeface="+mj-ea"/>
                          <a:ea typeface="+mj-ea"/>
                          <a:cs typeface="+mn-cs"/>
                        </a:rPr>
                        <a:t>【</a:t>
                      </a:r>
                      <a:r>
                        <a:rPr lang="zh-CN" altLang="en-US" sz="1400" b="1" kern="0" dirty="0" smtClean="0">
                          <a:solidFill>
                            <a:srgbClr val="000099"/>
                          </a:solidFill>
                          <a:latin typeface="+mj-ea"/>
                          <a:ea typeface="+mj-ea"/>
                          <a:cs typeface="+mn-cs"/>
                        </a:rPr>
                        <a:t>注</a:t>
                      </a:r>
                      <a:r>
                        <a:rPr lang="en-US" altLang="zh-CN" sz="1400" b="1" kern="0" dirty="0" smtClean="0">
                          <a:solidFill>
                            <a:srgbClr val="000099"/>
                          </a:solidFill>
                          <a:latin typeface="+mj-ea"/>
                          <a:ea typeface="+mj-ea"/>
                          <a:cs typeface="+mn-cs"/>
                        </a:rPr>
                        <a:t>2】</a:t>
                      </a:r>
                      <a:r>
                        <a:rPr lang="zh-CN" altLang="en-US" sz="1400" b="1" kern="0" dirty="0" smtClean="0">
                          <a:solidFill>
                            <a:srgbClr val="000099"/>
                          </a:solidFill>
                          <a:latin typeface="+mj-ea"/>
                          <a:ea typeface="+mj-ea"/>
                          <a:cs typeface="+mn-cs"/>
                        </a:rPr>
                        <a:t>有些顾客不要求填满所有</a:t>
                      </a:r>
                      <a:r>
                        <a:rPr lang="en-US" altLang="zh-CN" sz="1400" b="1" kern="0" dirty="0" smtClean="0">
                          <a:solidFill>
                            <a:srgbClr val="000099"/>
                          </a:solidFill>
                          <a:latin typeface="+mj-ea"/>
                          <a:ea typeface="+mj-ea"/>
                          <a:cs typeface="+mn-cs"/>
                        </a:rPr>
                        <a:t>AAR</a:t>
                      </a:r>
                      <a:r>
                        <a:rPr lang="zh-CN" altLang="en-US" sz="1400" b="1" kern="0" dirty="0" smtClean="0">
                          <a:solidFill>
                            <a:srgbClr val="000099"/>
                          </a:solidFill>
                          <a:latin typeface="+mj-ea"/>
                          <a:ea typeface="+mj-ea"/>
                          <a:cs typeface="+mn-cs"/>
                        </a:rPr>
                        <a:t>的栏目。</a:t>
                      </a:r>
                      <a:endParaRPr lang="en-US" altLang="zh-CN" sz="1400" b="1" kern="0" dirty="0" smtClean="0">
                        <a:solidFill>
                          <a:srgbClr val="000099"/>
                        </a:solidFill>
                        <a:latin typeface="+mj-ea"/>
                        <a:ea typeface="+mj-ea"/>
                        <a:cs typeface="+mn-cs"/>
                      </a:endParaRPr>
                    </a:p>
                    <a:p>
                      <a:pPr eaLnBrk="0" hangingPunct="0">
                        <a:lnSpc>
                          <a:spcPts val="3000"/>
                        </a:lnSpc>
                        <a:buClr>
                          <a:schemeClr val="accent2"/>
                        </a:buClr>
                        <a:buSzPct val="85000"/>
                      </a:pPr>
                      <a:endParaRPr lang="zh-CN" altLang="zh-CN" sz="1400" b="1" kern="0" dirty="0" smtClean="0">
                        <a:solidFill>
                          <a:srgbClr val="FF0000"/>
                        </a:solidFill>
                        <a:latin typeface="+mj-ea"/>
                        <a:ea typeface="+mj-ea"/>
                        <a:cs typeface="+mn-cs"/>
                      </a:endParaRPr>
                    </a:p>
                    <a:p>
                      <a:pPr eaLnBrk="0" hangingPunct="0">
                        <a:lnSpc>
                          <a:spcPts val="3000"/>
                        </a:lnSpc>
                        <a:buClr>
                          <a:schemeClr val="accent2"/>
                        </a:buClr>
                        <a:buSzPct val="85000"/>
                      </a:pPr>
                      <a:endParaRPr lang="en-US" altLang="zh-CN" sz="1400" b="1" kern="0" dirty="0" smtClean="0">
                        <a:solidFill>
                          <a:srgbClr val="000099"/>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a:graphicFrameLocks noGrp="1"/>
          </p:cNvGraphicFramePr>
          <p:nvPr/>
        </p:nvGraphicFramePr>
        <p:xfrm>
          <a:off x="357158" y="841276"/>
          <a:ext cx="8358253" cy="4564869"/>
        </p:xfrm>
        <a:graphic>
          <a:graphicData uri="http://schemas.openxmlformats.org/drawingml/2006/table">
            <a:tbl>
              <a:tblPr/>
              <a:tblGrid>
                <a:gridCol w="290413"/>
                <a:gridCol w="290413"/>
                <a:gridCol w="290413"/>
                <a:gridCol w="290413"/>
                <a:gridCol w="351948"/>
                <a:gridCol w="351948"/>
                <a:gridCol w="615369"/>
                <a:gridCol w="458290"/>
                <a:gridCol w="457750"/>
                <a:gridCol w="458290"/>
                <a:gridCol w="242370"/>
                <a:gridCol w="242370"/>
                <a:gridCol w="242370"/>
                <a:gridCol w="242370"/>
                <a:gridCol w="242370"/>
                <a:gridCol w="242370"/>
                <a:gridCol w="311465"/>
                <a:gridCol w="311465"/>
                <a:gridCol w="242370"/>
                <a:gridCol w="242370"/>
                <a:gridCol w="242370"/>
                <a:gridCol w="242370"/>
                <a:gridCol w="649918"/>
                <a:gridCol w="806458"/>
              </a:tblGrid>
              <a:tr h="180172">
                <a:tc gridSpan="8">
                  <a:txBody>
                    <a:bodyPr/>
                    <a:lstStyle/>
                    <a:p>
                      <a:pPr algn="just">
                        <a:lnSpc>
                          <a:spcPts val="1500"/>
                        </a:lnSpc>
                        <a:spcAft>
                          <a:spcPts val="0"/>
                        </a:spcAft>
                      </a:pPr>
                      <a:r>
                        <a:rPr lang="zh-CN" sz="800" kern="100" dirty="0">
                          <a:solidFill>
                            <a:schemeClr val="accent4"/>
                          </a:solidFill>
                          <a:latin typeface="黑体" pitchFamily="49" charset="-122"/>
                          <a:ea typeface="黑体" pitchFamily="49" charset="-122"/>
                          <a:cs typeface="Times New Roman"/>
                        </a:rPr>
                        <a:t>零件号：</a:t>
                      </a: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9">
                  <a:txBody>
                    <a:bodyPr/>
                    <a:lstStyle/>
                    <a:p>
                      <a:pPr algn="l">
                        <a:lnSpc>
                          <a:spcPts val="1500"/>
                        </a:lnSpc>
                        <a:spcAft>
                          <a:spcPts val="0"/>
                        </a:spcAft>
                      </a:pPr>
                      <a:r>
                        <a:rPr lang="zh-CN" sz="800" kern="100">
                          <a:solidFill>
                            <a:schemeClr val="accent4"/>
                          </a:solidFill>
                          <a:latin typeface="黑体" pitchFamily="49" charset="-122"/>
                          <a:ea typeface="黑体" pitchFamily="49" charset="-122"/>
                          <a:cs typeface="Times New Roman"/>
                        </a:rPr>
                        <a:t>图样编号：</a:t>
                      </a: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7">
                  <a:txBody>
                    <a:bodyPr/>
                    <a:lstStyle/>
                    <a:p>
                      <a:pPr algn="l">
                        <a:lnSpc>
                          <a:spcPts val="1500"/>
                        </a:lnSpc>
                        <a:spcAft>
                          <a:spcPts val="0"/>
                        </a:spcAft>
                      </a:pPr>
                      <a:r>
                        <a:rPr lang="zh-CN" sz="800" kern="100">
                          <a:solidFill>
                            <a:schemeClr val="accent4"/>
                          </a:solidFill>
                          <a:latin typeface="黑体" pitchFamily="49" charset="-122"/>
                          <a:ea typeface="黑体" pitchFamily="49" charset="-122"/>
                          <a:cs typeface="Times New Roman"/>
                        </a:rPr>
                        <a:t>适用范围（车型）：</a:t>
                      </a: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180172">
                <a:tc gridSpan="8">
                  <a:txBody>
                    <a:bodyPr/>
                    <a:lstStyle/>
                    <a:p>
                      <a:pPr algn="just">
                        <a:lnSpc>
                          <a:spcPts val="1500"/>
                        </a:lnSpc>
                        <a:spcAft>
                          <a:spcPts val="0"/>
                        </a:spcAft>
                      </a:pPr>
                      <a:r>
                        <a:rPr lang="zh-CN" sz="800" kern="100">
                          <a:solidFill>
                            <a:schemeClr val="accent4"/>
                          </a:solidFill>
                          <a:latin typeface="黑体" pitchFamily="49" charset="-122"/>
                          <a:ea typeface="黑体" pitchFamily="49" charset="-122"/>
                          <a:cs typeface="Times New Roman"/>
                        </a:rPr>
                        <a:t>零件名称：</a:t>
                      </a: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6">
                  <a:txBody>
                    <a:bodyPr/>
                    <a:lstStyle/>
                    <a:p>
                      <a:pPr algn="just">
                        <a:lnSpc>
                          <a:spcPts val="1500"/>
                        </a:lnSpc>
                        <a:spcAft>
                          <a:spcPts val="0"/>
                        </a:spcAft>
                      </a:pPr>
                      <a:r>
                        <a:rPr lang="zh-CN" sz="800" kern="100">
                          <a:solidFill>
                            <a:schemeClr val="accent4"/>
                          </a:solidFill>
                          <a:latin typeface="黑体" pitchFamily="49" charset="-122"/>
                          <a:ea typeface="黑体" pitchFamily="49" charset="-122"/>
                          <a:cs typeface="Times New Roman"/>
                        </a:rPr>
                        <a:t>采购人员代码：</a:t>
                      </a: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6">
                  <a:txBody>
                    <a:bodyPr/>
                    <a:lstStyle/>
                    <a:p>
                      <a:pPr algn="just">
                        <a:lnSpc>
                          <a:spcPts val="1500"/>
                        </a:lnSpc>
                        <a:spcAft>
                          <a:spcPts val="0"/>
                        </a:spcAft>
                      </a:pPr>
                      <a:r>
                        <a:rPr lang="zh-CN" sz="800" kern="100">
                          <a:solidFill>
                            <a:schemeClr val="accent4"/>
                          </a:solidFill>
                          <a:latin typeface="黑体" pitchFamily="49" charset="-122"/>
                          <a:ea typeface="黑体" pitchFamily="49" charset="-122"/>
                          <a:cs typeface="Times New Roman"/>
                        </a:rPr>
                        <a:t>工程更改等级：</a:t>
                      </a: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4">
                  <a:txBody>
                    <a:bodyPr/>
                    <a:lstStyle/>
                    <a:p>
                      <a:pPr algn="just">
                        <a:lnSpc>
                          <a:spcPts val="1500"/>
                        </a:lnSpc>
                        <a:spcAft>
                          <a:spcPts val="0"/>
                        </a:spcAft>
                      </a:pPr>
                      <a:r>
                        <a:rPr lang="zh-CN" sz="800" kern="100">
                          <a:solidFill>
                            <a:schemeClr val="accent4"/>
                          </a:solidFill>
                          <a:latin typeface="黑体" pitchFamily="49" charset="-122"/>
                          <a:ea typeface="黑体" pitchFamily="49" charset="-122"/>
                          <a:cs typeface="Times New Roman"/>
                        </a:rPr>
                        <a:t>日期：</a:t>
                      </a: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180172">
                <a:tc gridSpan="9">
                  <a:txBody>
                    <a:bodyPr/>
                    <a:lstStyle/>
                    <a:p>
                      <a:pPr algn="just">
                        <a:lnSpc>
                          <a:spcPts val="1500"/>
                        </a:lnSpc>
                        <a:spcAft>
                          <a:spcPts val="0"/>
                        </a:spcAft>
                      </a:pPr>
                      <a:r>
                        <a:rPr lang="zh-CN" sz="800" kern="100" dirty="0">
                          <a:solidFill>
                            <a:schemeClr val="accent4"/>
                          </a:solidFill>
                          <a:latin typeface="黑体" pitchFamily="49" charset="-122"/>
                          <a:ea typeface="黑体" pitchFamily="49" charset="-122"/>
                          <a:cs typeface="Times New Roman"/>
                        </a:rPr>
                        <a:t>组织名称：</a:t>
                      </a: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11">
                  <a:txBody>
                    <a:bodyPr/>
                    <a:lstStyle/>
                    <a:p>
                      <a:pPr algn="just">
                        <a:lnSpc>
                          <a:spcPts val="1500"/>
                        </a:lnSpc>
                        <a:spcAft>
                          <a:spcPts val="0"/>
                        </a:spcAft>
                      </a:pPr>
                      <a:r>
                        <a:rPr lang="zh-CN" sz="800" kern="100">
                          <a:solidFill>
                            <a:schemeClr val="accent4"/>
                          </a:solidFill>
                          <a:latin typeface="黑体" pitchFamily="49" charset="-122"/>
                          <a:ea typeface="黑体" pitchFamily="49" charset="-122"/>
                          <a:cs typeface="Times New Roman"/>
                        </a:rPr>
                        <a:t>制造厂地址：</a:t>
                      </a: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4">
                  <a:txBody>
                    <a:bodyPr/>
                    <a:lstStyle/>
                    <a:p>
                      <a:pPr algn="just">
                        <a:lnSpc>
                          <a:spcPts val="1500"/>
                        </a:lnSpc>
                        <a:spcAft>
                          <a:spcPts val="0"/>
                        </a:spcAft>
                      </a:pPr>
                      <a:r>
                        <a:rPr lang="zh-CN" sz="800" kern="100">
                          <a:solidFill>
                            <a:schemeClr val="accent4"/>
                          </a:solidFill>
                          <a:latin typeface="黑体" pitchFamily="49" charset="-122"/>
                          <a:ea typeface="黑体" pitchFamily="49" charset="-122"/>
                          <a:cs typeface="Times New Roman"/>
                        </a:rPr>
                        <a:t>供方</a:t>
                      </a:r>
                      <a:r>
                        <a:rPr lang="en-US" sz="800" kern="100">
                          <a:solidFill>
                            <a:schemeClr val="accent4"/>
                          </a:solidFill>
                          <a:latin typeface="黑体" pitchFamily="49" charset="-122"/>
                          <a:ea typeface="黑体" pitchFamily="49" charset="-122"/>
                          <a:cs typeface="Times New Roman"/>
                        </a:rPr>
                        <a:t>/</a:t>
                      </a:r>
                      <a:r>
                        <a:rPr lang="zh-CN" sz="800" kern="100">
                          <a:solidFill>
                            <a:schemeClr val="accent4"/>
                          </a:solidFill>
                          <a:latin typeface="黑体" pitchFamily="49" charset="-122"/>
                          <a:ea typeface="黑体" pitchFamily="49" charset="-122"/>
                          <a:cs typeface="Times New Roman"/>
                        </a:rPr>
                        <a:t>供货商代码：</a:t>
                      </a: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398563">
                <a:tc gridSpan="20">
                  <a:txBody>
                    <a:bodyPr/>
                    <a:lstStyle/>
                    <a:p>
                      <a:pPr algn="just">
                        <a:lnSpc>
                          <a:spcPts val="1500"/>
                        </a:lnSpc>
                        <a:spcAft>
                          <a:spcPts val="0"/>
                        </a:spcAft>
                      </a:pPr>
                      <a:r>
                        <a:rPr lang="zh-CN" sz="800" kern="100" dirty="0">
                          <a:solidFill>
                            <a:schemeClr val="accent4"/>
                          </a:solidFill>
                          <a:latin typeface="黑体" pitchFamily="49" charset="-122"/>
                          <a:ea typeface="黑体" pitchFamily="49" charset="-122"/>
                          <a:cs typeface="Times New Roman"/>
                        </a:rPr>
                        <a:t>提交原因：</a:t>
                      </a:r>
                      <a:r>
                        <a:rPr lang="en-US" sz="800" kern="100" dirty="0">
                          <a:solidFill>
                            <a:schemeClr val="accent4"/>
                          </a:solidFill>
                          <a:latin typeface="黑体" pitchFamily="49" charset="-122"/>
                          <a:ea typeface="黑体" pitchFamily="49" charset="-122"/>
                          <a:cs typeface="Times New Roman"/>
                        </a:rPr>
                        <a:t>             </a:t>
                      </a:r>
                      <a:r>
                        <a:rPr lang="zh-CN" sz="800" kern="100" dirty="0">
                          <a:solidFill>
                            <a:schemeClr val="accent4"/>
                          </a:solidFill>
                          <a:latin typeface="黑体" pitchFamily="49" charset="-122"/>
                          <a:ea typeface="黑体" pitchFamily="49" charset="-122"/>
                          <a:cs typeface="Times New Roman"/>
                        </a:rPr>
                        <a:t>□零件提交保证书</a:t>
                      </a:r>
                      <a:r>
                        <a:rPr lang="en-US" sz="800" kern="100" dirty="0">
                          <a:solidFill>
                            <a:schemeClr val="accent4"/>
                          </a:solidFill>
                          <a:latin typeface="黑体" pitchFamily="49" charset="-122"/>
                          <a:ea typeface="黑体" pitchFamily="49" charset="-122"/>
                          <a:cs typeface="Times New Roman"/>
                        </a:rPr>
                        <a:t>                     </a:t>
                      </a:r>
                      <a:r>
                        <a:rPr lang="zh-CN" sz="800" kern="100" dirty="0">
                          <a:solidFill>
                            <a:schemeClr val="accent4"/>
                          </a:solidFill>
                          <a:latin typeface="黑体" pitchFamily="49" charset="-122"/>
                          <a:ea typeface="黑体" pitchFamily="49" charset="-122"/>
                          <a:cs typeface="Times New Roman"/>
                        </a:rPr>
                        <a:t>□特殊样品</a:t>
                      </a:r>
                      <a:r>
                        <a:rPr lang="en-US" sz="800" kern="100" dirty="0">
                          <a:solidFill>
                            <a:schemeClr val="accent4"/>
                          </a:solidFill>
                          <a:latin typeface="黑体" pitchFamily="49" charset="-122"/>
                          <a:ea typeface="黑体" pitchFamily="49" charset="-122"/>
                          <a:cs typeface="Times New Roman"/>
                        </a:rPr>
                        <a:t>                       </a:t>
                      </a:r>
                      <a:r>
                        <a:rPr lang="zh-CN" sz="800" kern="100" dirty="0">
                          <a:solidFill>
                            <a:schemeClr val="accent4"/>
                          </a:solidFill>
                          <a:latin typeface="黑体" pitchFamily="49" charset="-122"/>
                          <a:ea typeface="黑体" pitchFamily="49" charset="-122"/>
                          <a:cs typeface="Times New Roman"/>
                        </a:rPr>
                        <a:t>□再提交</a:t>
                      </a:r>
                    </a:p>
                    <a:p>
                      <a:pPr algn="just">
                        <a:lnSpc>
                          <a:spcPts val="1500"/>
                        </a:lnSpc>
                        <a:spcAft>
                          <a:spcPts val="0"/>
                        </a:spcAft>
                      </a:pPr>
                      <a:r>
                        <a:rPr lang="en-US" sz="800" kern="100" dirty="0">
                          <a:solidFill>
                            <a:schemeClr val="accent4"/>
                          </a:solidFill>
                          <a:latin typeface="黑体" pitchFamily="49" charset="-122"/>
                          <a:ea typeface="黑体" pitchFamily="49" charset="-122"/>
                          <a:cs typeface="Times New Roman"/>
                        </a:rPr>
                        <a:t>                       </a:t>
                      </a:r>
                      <a:r>
                        <a:rPr lang="zh-CN" sz="800" kern="100" dirty="0">
                          <a:solidFill>
                            <a:schemeClr val="accent4"/>
                          </a:solidFill>
                          <a:latin typeface="黑体" pitchFamily="49" charset="-122"/>
                          <a:ea typeface="黑体" pitchFamily="49" charset="-122"/>
                          <a:cs typeface="Times New Roman"/>
                        </a:rPr>
                        <a:t>□纹理加工前</a:t>
                      </a:r>
                      <a:r>
                        <a:rPr lang="en-US" sz="800" kern="100" dirty="0">
                          <a:solidFill>
                            <a:schemeClr val="accent4"/>
                          </a:solidFill>
                          <a:latin typeface="黑体" pitchFamily="49" charset="-122"/>
                          <a:ea typeface="黑体" pitchFamily="49" charset="-122"/>
                          <a:cs typeface="Times New Roman"/>
                        </a:rPr>
                        <a:t>                         </a:t>
                      </a:r>
                      <a:r>
                        <a:rPr lang="zh-CN" sz="800" kern="100" dirty="0">
                          <a:solidFill>
                            <a:schemeClr val="accent4"/>
                          </a:solidFill>
                          <a:latin typeface="黑体" pitchFamily="49" charset="-122"/>
                          <a:ea typeface="黑体" pitchFamily="49" charset="-122"/>
                          <a:cs typeface="Times New Roman"/>
                        </a:rPr>
                        <a:t>□第一批发运</a:t>
                      </a:r>
                      <a:r>
                        <a:rPr lang="en-US" sz="800" kern="100" dirty="0">
                          <a:solidFill>
                            <a:schemeClr val="accent4"/>
                          </a:solidFill>
                          <a:latin typeface="黑体" pitchFamily="49" charset="-122"/>
                          <a:ea typeface="黑体" pitchFamily="49" charset="-122"/>
                          <a:cs typeface="Times New Roman"/>
                        </a:rPr>
                        <a:t>                     </a:t>
                      </a:r>
                      <a:r>
                        <a:rPr lang="zh-CN" sz="800" kern="100" dirty="0">
                          <a:solidFill>
                            <a:schemeClr val="accent4"/>
                          </a:solidFill>
                          <a:latin typeface="黑体" pitchFamily="49" charset="-122"/>
                          <a:ea typeface="黑体" pitchFamily="49" charset="-122"/>
                          <a:cs typeface="Times New Roman"/>
                        </a:rPr>
                        <a:t>□工程更改</a:t>
                      </a: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4">
                  <a:txBody>
                    <a:bodyPr/>
                    <a:lstStyle/>
                    <a:p>
                      <a:pPr algn="just">
                        <a:lnSpc>
                          <a:spcPts val="1500"/>
                        </a:lnSpc>
                        <a:spcAft>
                          <a:spcPts val="0"/>
                        </a:spcAft>
                      </a:pPr>
                      <a:r>
                        <a:rPr lang="zh-CN" sz="800" kern="100">
                          <a:solidFill>
                            <a:schemeClr val="accent4"/>
                          </a:solidFill>
                          <a:latin typeface="黑体" pitchFamily="49" charset="-122"/>
                          <a:ea typeface="黑体" pitchFamily="49" charset="-122"/>
                          <a:cs typeface="Times New Roman"/>
                        </a:rPr>
                        <a:t>其它</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180172">
                <a:tc gridSpan="24">
                  <a:txBody>
                    <a:bodyPr/>
                    <a:lstStyle/>
                    <a:p>
                      <a:pPr algn="ctr">
                        <a:lnSpc>
                          <a:spcPts val="1500"/>
                        </a:lnSpc>
                        <a:spcAft>
                          <a:spcPts val="0"/>
                        </a:spcAft>
                      </a:pPr>
                      <a:r>
                        <a:rPr lang="zh-CN" sz="800" b="1" kern="100" dirty="0">
                          <a:solidFill>
                            <a:schemeClr val="accent4"/>
                          </a:solidFill>
                          <a:latin typeface="黑体" pitchFamily="49" charset="-122"/>
                          <a:ea typeface="黑体" pitchFamily="49" charset="-122"/>
                          <a:cs typeface="Times New Roman"/>
                        </a:rPr>
                        <a:t>外观评价</a:t>
                      </a:r>
                      <a:endParaRPr lang="zh-CN" sz="800" kern="100" dirty="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180172">
                <a:tc gridSpan="17">
                  <a:txBody>
                    <a:bodyPr/>
                    <a:lstStyle/>
                    <a:p>
                      <a:pPr algn="ctr">
                        <a:lnSpc>
                          <a:spcPts val="1500"/>
                        </a:lnSpc>
                        <a:spcAft>
                          <a:spcPts val="0"/>
                        </a:spcAft>
                      </a:pPr>
                      <a:r>
                        <a:rPr lang="zh-CN" sz="800" kern="100">
                          <a:solidFill>
                            <a:schemeClr val="accent4"/>
                          </a:solidFill>
                          <a:latin typeface="黑体" pitchFamily="49" charset="-122"/>
                          <a:ea typeface="黑体" pitchFamily="49" charset="-122"/>
                          <a:cs typeface="Times New Roman"/>
                        </a:rPr>
                        <a:t>组织表面加工信息</a:t>
                      </a: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5">
                  <a:txBody>
                    <a:bodyPr/>
                    <a:lstStyle/>
                    <a:p>
                      <a:pPr algn="ctr">
                        <a:lnSpc>
                          <a:spcPts val="1500"/>
                        </a:lnSpc>
                        <a:spcAft>
                          <a:spcPts val="0"/>
                        </a:spcAft>
                      </a:pPr>
                      <a:r>
                        <a:rPr lang="zh-CN" sz="800" kern="100">
                          <a:solidFill>
                            <a:schemeClr val="accent4"/>
                          </a:solidFill>
                          <a:latin typeface="黑体" pitchFamily="49" charset="-122"/>
                          <a:ea typeface="黑体" pitchFamily="49" charset="-122"/>
                          <a:cs typeface="Times New Roman"/>
                        </a:rPr>
                        <a:t>纹理加工前评价</a:t>
                      </a: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2">
                  <a:txBody>
                    <a:bodyPr/>
                    <a:lstStyle/>
                    <a:p>
                      <a:pPr algn="just">
                        <a:lnSpc>
                          <a:spcPts val="1500"/>
                        </a:lnSpc>
                        <a:spcAft>
                          <a:spcPts val="0"/>
                        </a:spcAft>
                      </a:pPr>
                      <a:r>
                        <a:rPr lang="zh-CN" sz="800" kern="100">
                          <a:solidFill>
                            <a:schemeClr val="accent4"/>
                          </a:solidFill>
                          <a:latin typeface="黑体" pitchFamily="49" charset="-122"/>
                          <a:ea typeface="黑体" pitchFamily="49" charset="-122"/>
                          <a:cs typeface="Times New Roman"/>
                        </a:rPr>
                        <a:t>经授权的顾客代表签字和日期</a:t>
                      </a: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r>
              <a:tr h="218391">
                <a:tc gridSpan="8">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9">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5">
                  <a:txBody>
                    <a:bodyPr/>
                    <a:lstStyle/>
                    <a:p>
                      <a:pPr algn="just">
                        <a:lnSpc>
                          <a:spcPts val="1500"/>
                        </a:lnSpc>
                        <a:spcAft>
                          <a:spcPts val="0"/>
                        </a:spcAft>
                      </a:pPr>
                      <a:r>
                        <a:rPr lang="zh-CN" sz="800" kern="100">
                          <a:solidFill>
                            <a:schemeClr val="accent4"/>
                          </a:solidFill>
                          <a:latin typeface="黑体" pitchFamily="49" charset="-122"/>
                          <a:ea typeface="黑体" pitchFamily="49" charset="-122"/>
                          <a:cs typeface="Times New Roman"/>
                        </a:rPr>
                        <a:t>纠正并继续</a:t>
                      </a: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2">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r>
              <a:tr h="218391">
                <a:tc gridSpan="8">
                  <a:txBody>
                    <a:bodyPr/>
                    <a:lstStyle/>
                    <a:p>
                      <a:pPr algn="just">
                        <a:lnSpc>
                          <a:spcPts val="1500"/>
                        </a:lnSpc>
                        <a:spcAft>
                          <a:spcPts val="0"/>
                        </a:spcAft>
                      </a:pPr>
                      <a:endParaRPr lang="en-US" sz="800" kern="100" dirty="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9">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5">
                  <a:txBody>
                    <a:bodyPr/>
                    <a:lstStyle/>
                    <a:p>
                      <a:pPr algn="just">
                        <a:lnSpc>
                          <a:spcPts val="1500"/>
                        </a:lnSpc>
                        <a:spcAft>
                          <a:spcPts val="0"/>
                        </a:spcAft>
                      </a:pPr>
                      <a:r>
                        <a:rPr lang="zh-CN" sz="800" kern="100">
                          <a:solidFill>
                            <a:schemeClr val="accent4"/>
                          </a:solidFill>
                          <a:latin typeface="黑体" pitchFamily="49" charset="-122"/>
                          <a:ea typeface="黑体" pitchFamily="49" charset="-122"/>
                          <a:cs typeface="Times New Roman"/>
                        </a:rPr>
                        <a:t>纠正和再提交</a:t>
                      </a: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2">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r>
              <a:tr h="218391">
                <a:tc gridSpan="8">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9">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5">
                  <a:txBody>
                    <a:bodyPr/>
                    <a:lstStyle/>
                    <a:p>
                      <a:pPr algn="just">
                        <a:lnSpc>
                          <a:spcPts val="1500"/>
                        </a:lnSpc>
                        <a:spcAft>
                          <a:spcPts val="0"/>
                        </a:spcAft>
                      </a:pPr>
                      <a:r>
                        <a:rPr lang="zh-CN" sz="800" kern="100">
                          <a:solidFill>
                            <a:schemeClr val="accent4"/>
                          </a:solidFill>
                          <a:latin typeface="黑体" pitchFamily="49" charset="-122"/>
                          <a:ea typeface="黑体" pitchFamily="49" charset="-122"/>
                          <a:cs typeface="Times New Roman"/>
                        </a:rPr>
                        <a:t>准予进行纹理加工</a:t>
                      </a: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2">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r>
              <a:tr h="180172">
                <a:tc gridSpan="24">
                  <a:txBody>
                    <a:bodyPr/>
                    <a:lstStyle/>
                    <a:p>
                      <a:pPr algn="ctr">
                        <a:lnSpc>
                          <a:spcPts val="1500"/>
                        </a:lnSpc>
                        <a:spcAft>
                          <a:spcPts val="0"/>
                        </a:spcAft>
                      </a:pPr>
                      <a:r>
                        <a:rPr lang="zh-CN" sz="800" b="1" kern="100">
                          <a:solidFill>
                            <a:schemeClr val="accent4"/>
                          </a:solidFill>
                          <a:latin typeface="黑体" pitchFamily="49" charset="-122"/>
                          <a:ea typeface="黑体" pitchFamily="49" charset="-122"/>
                          <a:cs typeface="Times New Roman"/>
                        </a:rPr>
                        <a:t>颜色评价</a:t>
                      </a:r>
                      <a:endParaRPr lang="zh-CN"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271169">
                <a:tc rowSpan="2">
                  <a:txBody>
                    <a:bodyPr/>
                    <a:lstStyle/>
                    <a:p>
                      <a:pPr algn="ctr">
                        <a:lnSpc>
                          <a:spcPts val="1500"/>
                        </a:lnSpc>
                        <a:spcAft>
                          <a:spcPts val="0"/>
                        </a:spcAft>
                      </a:pPr>
                      <a:r>
                        <a:rPr lang="zh-CN" sz="800" kern="100">
                          <a:solidFill>
                            <a:schemeClr val="accent4"/>
                          </a:solidFill>
                          <a:latin typeface="黑体" pitchFamily="49" charset="-122"/>
                          <a:ea typeface="黑体" pitchFamily="49" charset="-122"/>
                          <a:cs typeface="Times New Roman"/>
                        </a:rPr>
                        <a:t>颜色标注</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ctr">
                        <a:lnSpc>
                          <a:spcPts val="1500"/>
                        </a:lnSpc>
                        <a:spcAft>
                          <a:spcPts val="0"/>
                        </a:spcAft>
                      </a:pPr>
                      <a:r>
                        <a:rPr lang="zh-CN" sz="800" kern="100">
                          <a:solidFill>
                            <a:schemeClr val="accent4"/>
                          </a:solidFill>
                          <a:latin typeface="黑体" pitchFamily="49" charset="-122"/>
                          <a:ea typeface="黑体" pitchFamily="49" charset="-122"/>
                          <a:cs typeface="Times New Roman"/>
                        </a:rPr>
                        <a:t>三色数据</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rowSpan="2">
                  <a:txBody>
                    <a:bodyPr/>
                    <a:lstStyle/>
                    <a:p>
                      <a:pPr algn="ctr">
                        <a:lnSpc>
                          <a:spcPts val="1500"/>
                        </a:lnSpc>
                        <a:spcAft>
                          <a:spcPts val="0"/>
                        </a:spcAft>
                      </a:pPr>
                      <a:r>
                        <a:rPr lang="zh-CN" sz="800" kern="100">
                          <a:solidFill>
                            <a:schemeClr val="accent4"/>
                          </a:solidFill>
                          <a:latin typeface="黑体" pitchFamily="49" charset="-122"/>
                          <a:ea typeface="黑体" pitchFamily="49" charset="-122"/>
                          <a:cs typeface="Times New Roman"/>
                        </a:rPr>
                        <a:t>标准样品编号</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500"/>
                        </a:lnSpc>
                        <a:spcAft>
                          <a:spcPts val="0"/>
                        </a:spcAft>
                      </a:pPr>
                      <a:r>
                        <a:rPr lang="zh-CN" sz="800" kern="100">
                          <a:solidFill>
                            <a:schemeClr val="accent4"/>
                          </a:solidFill>
                          <a:latin typeface="黑体" pitchFamily="49" charset="-122"/>
                          <a:ea typeface="黑体" pitchFamily="49" charset="-122"/>
                          <a:cs typeface="Times New Roman"/>
                        </a:rPr>
                        <a:t>标准样品批准日期</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500"/>
                        </a:lnSpc>
                        <a:spcAft>
                          <a:spcPts val="0"/>
                        </a:spcAft>
                      </a:pPr>
                      <a:r>
                        <a:rPr lang="zh-CN" sz="800" kern="100">
                          <a:solidFill>
                            <a:schemeClr val="accent4"/>
                          </a:solidFill>
                          <a:latin typeface="黑体" pitchFamily="49" charset="-122"/>
                          <a:ea typeface="黑体" pitchFamily="49" charset="-122"/>
                          <a:cs typeface="Times New Roman"/>
                        </a:rPr>
                        <a:t>材料类型</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500"/>
                        </a:lnSpc>
                        <a:spcAft>
                          <a:spcPts val="0"/>
                        </a:spcAft>
                      </a:pPr>
                      <a:r>
                        <a:rPr lang="zh-CN" sz="800" kern="100">
                          <a:solidFill>
                            <a:schemeClr val="accent4"/>
                          </a:solidFill>
                          <a:latin typeface="黑体" pitchFamily="49" charset="-122"/>
                          <a:ea typeface="黑体" pitchFamily="49" charset="-122"/>
                          <a:cs typeface="Times New Roman"/>
                        </a:rPr>
                        <a:t>材料来源</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gn="ctr">
                        <a:lnSpc>
                          <a:spcPts val="1500"/>
                        </a:lnSpc>
                        <a:spcAft>
                          <a:spcPts val="0"/>
                        </a:spcAft>
                      </a:pPr>
                      <a:r>
                        <a:rPr lang="zh-CN" sz="800" kern="100">
                          <a:solidFill>
                            <a:schemeClr val="accent4"/>
                          </a:solidFill>
                          <a:latin typeface="黑体" pitchFamily="49" charset="-122"/>
                          <a:ea typeface="黑体" pitchFamily="49" charset="-122"/>
                          <a:cs typeface="Times New Roman"/>
                        </a:rPr>
                        <a:t>色彩</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2">
                  <a:txBody>
                    <a:bodyPr/>
                    <a:lstStyle/>
                    <a:p>
                      <a:pPr algn="ctr">
                        <a:lnSpc>
                          <a:spcPts val="1500"/>
                        </a:lnSpc>
                        <a:spcAft>
                          <a:spcPts val="0"/>
                        </a:spcAft>
                      </a:pPr>
                      <a:r>
                        <a:rPr lang="zh-CN" sz="800" kern="100">
                          <a:solidFill>
                            <a:schemeClr val="accent4"/>
                          </a:solidFill>
                          <a:latin typeface="黑体" pitchFamily="49" charset="-122"/>
                          <a:ea typeface="黑体" pitchFamily="49" charset="-122"/>
                          <a:cs typeface="Times New Roman"/>
                        </a:rPr>
                        <a:t>色调</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2">
                  <a:txBody>
                    <a:bodyPr/>
                    <a:lstStyle/>
                    <a:p>
                      <a:pPr algn="ctr">
                        <a:lnSpc>
                          <a:spcPts val="1500"/>
                        </a:lnSpc>
                        <a:spcAft>
                          <a:spcPts val="0"/>
                        </a:spcAft>
                      </a:pPr>
                      <a:r>
                        <a:rPr lang="zh-CN" sz="800" kern="100">
                          <a:solidFill>
                            <a:schemeClr val="accent4"/>
                          </a:solidFill>
                          <a:latin typeface="黑体" pitchFamily="49" charset="-122"/>
                          <a:ea typeface="黑体" pitchFamily="49" charset="-122"/>
                          <a:cs typeface="Times New Roman"/>
                        </a:rPr>
                        <a:t>色品度</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2">
                  <a:txBody>
                    <a:bodyPr/>
                    <a:lstStyle/>
                    <a:p>
                      <a:pPr algn="ctr">
                        <a:lnSpc>
                          <a:spcPts val="1500"/>
                        </a:lnSpc>
                        <a:spcAft>
                          <a:spcPts val="0"/>
                        </a:spcAft>
                      </a:pPr>
                      <a:r>
                        <a:rPr lang="zh-CN" sz="800" kern="100">
                          <a:solidFill>
                            <a:schemeClr val="accent4"/>
                          </a:solidFill>
                          <a:latin typeface="黑体" pitchFamily="49" charset="-122"/>
                          <a:ea typeface="黑体" pitchFamily="49" charset="-122"/>
                          <a:cs typeface="Times New Roman"/>
                        </a:rPr>
                        <a:t>亮度</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gridSpan="2">
                  <a:txBody>
                    <a:bodyPr/>
                    <a:lstStyle/>
                    <a:p>
                      <a:pPr algn="ctr">
                        <a:lnSpc>
                          <a:spcPts val="1500"/>
                        </a:lnSpc>
                        <a:spcAft>
                          <a:spcPts val="0"/>
                        </a:spcAft>
                      </a:pPr>
                      <a:r>
                        <a:rPr lang="zh-CN" sz="800" kern="100">
                          <a:solidFill>
                            <a:schemeClr val="accent4"/>
                          </a:solidFill>
                          <a:latin typeface="黑体" pitchFamily="49" charset="-122"/>
                          <a:ea typeface="黑体" pitchFamily="49" charset="-122"/>
                          <a:cs typeface="Times New Roman"/>
                        </a:rPr>
                        <a:t>金属光泽</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rowSpan="2">
                  <a:txBody>
                    <a:bodyPr/>
                    <a:lstStyle/>
                    <a:p>
                      <a:pPr algn="ctr">
                        <a:lnSpc>
                          <a:spcPts val="1500"/>
                        </a:lnSpc>
                        <a:spcAft>
                          <a:spcPts val="0"/>
                        </a:spcAft>
                      </a:pPr>
                      <a:r>
                        <a:rPr lang="zh-CN" sz="800" kern="100">
                          <a:solidFill>
                            <a:schemeClr val="accent4"/>
                          </a:solidFill>
                          <a:latin typeface="黑体" pitchFamily="49" charset="-122"/>
                          <a:ea typeface="黑体" pitchFamily="49" charset="-122"/>
                          <a:cs typeface="Times New Roman"/>
                        </a:rPr>
                        <a:t>颜色供货标注</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500"/>
                        </a:lnSpc>
                        <a:spcAft>
                          <a:spcPts val="0"/>
                        </a:spcAft>
                      </a:pPr>
                      <a:r>
                        <a:rPr lang="zh-CN" sz="800" kern="100">
                          <a:solidFill>
                            <a:schemeClr val="accent4"/>
                          </a:solidFill>
                          <a:latin typeface="黑体" pitchFamily="49" charset="-122"/>
                          <a:ea typeface="黑体" pitchFamily="49" charset="-122"/>
                          <a:cs typeface="Times New Roman"/>
                        </a:rPr>
                        <a:t>零件处理意见</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172">
                <a:tc vMerge="1">
                  <a:txBody>
                    <a:bodyPr/>
                    <a:lstStyle/>
                    <a:p>
                      <a:endParaRPr lang="zh-CN" altLang="en-US"/>
                    </a:p>
                  </a:txBody>
                  <a:tcPr/>
                </a:tc>
                <a:tc>
                  <a:txBody>
                    <a:bodyPr/>
                    <a:lstStyle/>
                    <a:p>
                      <a:pPr algn="ctr">
                        <a:lnSpc>
                          <a:spcPts val="1500"/>
                        </a:lnSpc>
                        <a:spcAft>
                          <a:spcPts val="0"/>
                        </a:spcAft>
                      </a:pPr>
                      <a:r>
                        <a:rPr lang="en-US" sz="800" kern="100">
                          <a:solidFill>
                            <a:schemeClr val="accent4"/>
                          </a:solidFill>
                          <a:latin typeface="黑体" pitchFamily="49" charset="-122"/>
                          <a:ea typeface="黑体" pitchFamily="49" charset="-122"/>
                          <a:cs typeface="Times New Roman"/>
                        </a:rPr>
                        <a:t>DL*</a:t>
                      </a:r>
                      <a:endParaRPr lang="zh-CN" sz="800" kern="100">
                        <a:solidFill>
                          <a:schemeClr val="accent4"/>
                        </a:solidFill>
                        <a:latin typeface="黑体" pitchFamily="49" charset="-122"/>
                        <a:ea typeface="黑体" pitchFamily="49" charset="-122"/>
                        <a:cs typeface="Times New Roman"/>
                      </a:endParaRP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800" kern="100">
                          <a:solidFill>
                            <a:schemeClr val="accent4"/>
                          </a:solidFill>
                          <a:latin typeface="黑体" pitchFamily="49" charset="-122"/>
                          <a:ea typeface="黑体" pitchFamily="49" charset="-122"/>
                          <a:cs typeface="Times New Roman"/>
                        </a:rPr>
                        <a:t>Da*</a:t>
                      </a:r>
                      <a:endParaRPr lang="zh-CN" sz="800" kern="100">
                        <a:solidFill>
                          <a:schemeClr val="accent4"/>
                        </a:solidFill>
                        <a:latin typeface="黑体" pitchFamily="49" charset="-122"/>
                        <a:ea typeface="黑体" pitchFamily="49" charset="-122"/>
                        <a:cs typeface="Times New Roman"/>
                      </a:endParaRP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800" kern="100">
                          <a:solidFill>
                            <a:schemeClr val="accent4"/>
                          </a:solidFill>
                          <a:latin typeface="黑体" pitchFamily="49" charset="-122"/>
                          <a:ea typeface="黑体" pitchFamily="49" charset="-122"/>
                          <a:cs typeface="Times New Roman"/>
                        </a:rPr>
                        <a:t>Db*</a:t>
                      </a:r>
                      <a:endParaRPr lang="zh-CN" sz="800" kern="100">
                        <a:solidFill>
                          <a:schemeClr val="accent4"/>
                        </a:solidFill>
                        <a:latin typeface="黑体" pitchFamily="49" charset="-122"/>
                        <a:ea typeface="黑体" pitchFamily="49" charset="-122"/>
                        <a:cs typeface="Times New Roman"/>
                      </a:endParaRP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800" kern="100">
                          <a:solidFill>
                            <a:schemeClr val="accent4"/>
                          </a:solidFill>
                          <a:latin typeface="黑体" pitchFamily="49" charset="-122"/>
                          <a:ea typeface="黑体" pitchFamily="49" charset="-122"/>
                          <a:cs typeface="Times New Roman"/>
                        </a:rPr>
                        <a:t>DE*</a:t>
                      </a:r>
                      <a:endParaRPr lang="zh-CN" sz="800" kern="100">
                        <a:solidFill>
                          <a:schemeClr val="accent4"/>
                        </a:solidFill>
                        <a:latin typeface="黑体" pitchFamily="49" charset="-122"/>
                        <a:ea typeface="黑体" pitchFamily="49" charset="-122"/>
                        <a:cs typeface="Times New Roman"/>
                      </a:endParaRP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en-US" sz="800" kern="100">
                          <a:solidFill>
                            <a:schemeClr val="accent4"/>
                          </a:solidFill>
                          <a:latin typeface="黑体" pitchFamily="49" charset="-122"/>
                          <a:ea typeface="黑体" pitchFamily="49" charset="-122"/>
                          <a:cs typeface="Times New Roman"/>
                        </a:rPr>
                        <a:t>CMC*</a:t>
                      </a:r>
                      <a:endParaRPr lang="zh-CN" sz="800" kern="100">
                        <a:solidFill>
                          <a:schemeClr val="accent4"/>
                        </a:solidFill>
                        <a:latin typeface="黑体" pitchFamily="49" charset="-122"/>
                        <a:ea typeface="黑体" pitchFamily="49" charset="-122"/>
                        <a:cs typeface="Times New Roman"/>
                      </a:endParaRP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a:txBody>
                    <a:bodyPr/>
                    <a:lstStyle/>
                    <a:p>
                      <a:pPr algn="ctr">
                        <a:lnSpc>
                          <a:spcPts val="1500"/>
                        </a:lnSpc>
                        <a:spcAft>
                          <a:spcPts val="0"/>
                        </a:spcAft>
                      </a:pPr>
                      <a:r>
                        <a:rPr lang="zh-CN" sz="800" kern="100">
                          <a:solidFill>
                            <a:schemeClr val="accent4"/>
                          </a:solidFill>
                          <a:latin typeface="黑体" pitchFamily="49" charset="-122"/>
                          <a:ea typeface="黑体" pitchFamily="49" charset="-122"/>
                          <a:cs typeface="Times New Roman"/>
                        </a:rPr>
                        <a:t>红</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zh-CN" sz="800" kern="100">
                          <a:solidFill>
                            <a:schemeClr val="accent4"/>
                          </a:solidFill>
                          <a:latin typeface="黑体" pitchFamily="49" charset="-122"/>
                          <a:ea typeface="黑体" pitchFamily="49" charset="-122"/>
                          <a:cs typeface="Times New Roman"/>
                        </a:rPr>
                        <a:t>黄</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zh-CN" sz="800" kern="100">
                          <a:solidFill>
                            <a:schemeClr val="accent4"/>
                          </a:solidFill>
                          <a:latin typeface="黑体" pitchFamily="49" charset="-122"/>
                          <a:ea typeface="黑体" pitchFamily="49" charset="-122"/>
                          <a:cs typeface="Times New Roman"/>
                        </a:rPr>
                        <a:t>绿</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zh-CN" sz="800" kern="100">
                          <a:solidFill>
                            <a:schemeClr val="accent4"/>
                          </a:solidFill>
                          <a:latin typeface="黑体" pitchFamily="49" charset="-122"/>
                          <a:ea typeface="黑体" pitchFamily="49" charset="-122"/>
                          <a:cs typeface="Times New Roman"/>
                        </a:rPr>
                        <a:t>蓝</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zh-CN" sz="800" kern="100">
                          <a:solidFill>
                            <a:schemeClr val="accent4"/>
                          </a:solidFill>
                          <a:latin typeface="黑体" pitchFamily="49" charset="-122"/>
                          <a:ea typeface="黑体" pitchFamily="49" charset="-122"/>
                          <a:cs typeface="Times New Roman"/>
                        </a:rPr>
                        <a:t>淡</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zh-CN" sz="800" kern="100">
                          <a:solidFill>
                            <a:schemeClr val="accent4"/>
                          </a:solidFill>
                          <a:latin typeface="黑体" pitchFamily="49" charset="-122"/>
                          <a:ea typeface="黑体" pitchFamily="49" charset="-122"/>
                          <a:cs typeface="Times New Roman"/>
                        </a:rPr>
                        <a:t>深</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zh-CN" sz="800" kern="100">
                          <a:solidFill>
                            <a:schemeClr val="accent4"/>
                          </a:solidFill>
                          <a:latin typeface="黑体" pitchFamily="49" charset="-122"/>
                          <a:ea typeface="黑体" pitchFamily="49" charset="-122"/>
                          <a:cs typeface="Times New Roman"/>
                        </a:rPr>
                        <a:t>灰</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zh-CN" sz="800" kern="100">
                          <a:solidFill>
                            <a:schemeClr val="accent4"/>
                          </a:solidFill>
                          <a:latin typeface="黑体" pitchFamily="49" charset="-122"/>
                          <a:ea typeface="黑体" pitchFamily="49" charset="-122"/>
                          <a:cs typeface="Times New Roman"/>
                        </a:rPr>
                        <a:t>清晰</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zh-CN" sz="800" kern="100">
                          <a:solidFill>
                            <a:schemeClr val="accent4"/>
                          </a:solidFill>
                          <a:latin typeface="黑体" pitchFamily="49" charset="-122"/>
                          <a:ea typeface="黑体" pitchFamily="49" charset="-122"/>
                          <a:cs typeface="Times New Roman"/>
                        </a:rPr>
                        <a:t>高</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zh-CN" sz="800" kern="100">
                          <a:solidFill>
                            <a:schemeClr val="accent4"/>
                          </a:solidFill>
                          <a:latin typeface="黑体" pitchFamily="49" charset="-122"/>
                          <a:ea typeface="黑体" pitchFamily="49" charset="-122"/>
                          <a:cs typeface="Times New Roman"/>
                        </a:rPr>
                        <a:t>低</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zh-CN" sz="800" kern="100">
                          <a:solidFill>
                            <a:schemeClr val="accent4"/>
                          </a:solidFill>
                          <a:latin typeface="黑体" pitchFamily="49" charset="-122"/>
                          <a:ea typeface="黑体" pitchFamily="49" charset="-122"/>
                          <a:cs typeface="Times New Roman"/>
                        </a:rPr>
                        <a:t>高</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r>
                        <a:rPr lang="zh-CN" sz="800" kern="100">
                          <a:solidFill>
                            <a:schemeClr val="accent4"/>
                          </a:solidFill>
                          <a:latin typeface="黑体" pitchFamily="49" charset="-122"/>
                          <a:ea typeface="黑体" pitchFamily="49" charset="-122"/>
                          <a:cs typeface="Times New Roman"/>
                        </a:rPr>
                        <a:t>低</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CN" altLang="en-US"/>
                    </a:p>
                  </a:txBody>
                  <a:tcPr/>
                </a:tc>
                <a:tc vMerge="1">
                  <a:txBody>
                    <a:bodyPr/>
                    <a:lstStyle/>
                    <a:p>
                      <a:endParaRPr lang="zh-CN" altLang="en-US"/>
                    </a:p>
                  </a:txBody>
                  <a:tcPr/>
                </a:tc>
              </a:tr>
              <a:tr h="218391">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391">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391">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391">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172">
                <a:tc gridSpan="24">
                  <a:txBody>
                    <a:bodyPr/>
                    <a:lstStyle/>
                    <a:p>
                      <a:pPr algn="l">
                        <a:lnSpc>
                          <a:spcPts val="1500"/>
                        </a:lnSpc>
                        <a:spcAft>
                          <a:spcPts val="0"/>
                        </a:spcAft>
                      </a:pPr>
                      <a:r>
                        <a:rPr lang="zh-CN" sz="800" b="1" kern="100">
                          <a:solidFill>
                            <a:schemeClr val="accent4"/>
                          </a:solidFill>
                          <a:latin typeface="黑体" pitchFamily="49" charset="-122"/>
                          <a:ea typeface="黑体" pitchFamily="49" charset="-122"/>
                          <a:cs typeface="Times New Roman"/>
                        </a:rPr>
                        <a:t>说明：</a:t>
                      </a:r>
                      <a:endParaRPr lang="zh-CN"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218391">
                <a:tc gridSpan="24">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218391">
                <a:tc gridSpan="24">
                  <a:txBody>
                    <a:bodyPr/>
                    <a:lstStyle/>
                    <a:p>
                      <a:pPr algn="just">
                        <a:lnSpc>
                          <a:spcPts val="1500"/>
                        </a:lnSpc>
                        <a:spcAft>
                          <a:spcPts val="0"/>
                        </a:spcAft>
                      </a:pPr>
                      <a:endParaRPr lang="en-US" sz="800" kern="100">
                        <a:solidFill>
                          <a:schemeClr val="accent4"/>
                        </a:solidFill>
                        <a:latin typeface="黑体" pitchFamily="49" charset="-122"/>
                        <a:ea typeface="黑体" pitchFamily="49" charset="-122"/>
                        <a:cs typeface="Times New Roman"/>
                      </a:endParaRP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398563">
                <a:tc gridSpan="6">
                  <a:txBody>
                    <a:bodyPr/>
                    <a:lstStyle/>
                    <a:p>
                      <a:pPr algn="just">
                        <a:lnSpc>
                          <a:spcPts val="1500"/>
                        </a:lnSpc>
                        <a:spcAft>
                          <a:spcPts val="0"/>
                        </a:spcAft>
                      </a:pPr>
                      <a:r>
                        <a:rPr lang="zh-CN" sz="800" kern="100">
                          <a:solidFill>
                            <a:schemeClr val="accent4"/>
                          </a:solidFill>
                          <a:latin typeface="黑体" pitchFamily="49" charset="-122"/>
                          <a:ea typeface="黑体" pitchFamily="49" charset="-122"/>
                          <a:cs typeface="Times New Roman"/>
                        </a:rPr>
                        <a:t>组织：</a:t>
                      </a:r>
                    </a:p>
                    <a:p>
                      <a:pPr algn="just">
                        <a:lnSpc>
                          <a:spcPts val="1500"/>
                        </a:lnSpc>
                        <a:spcAft>
                          <a:spcPts val="0"/>
                        </a:spcAft>
                      </a:pPr>
                      <a:r>
                        <a:rPr lang="zh-CN" sz="800" kern="100">
                          <a:solidFill>
                            <a:schemeClr val="accent4"/>
                          </a:solidFill>
                          <a:latin typeface="黑体" pitchFamily="49" charset="-122"/>
                          <a:ea typeface="黑体" pitchFamily="49" charset="-122"/>
                          <a:cs typeface="Times New Roman"/>
                        </a:rPr>
                        <a:t>签字：</a:t>
                      </a: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3">
                  <a:txBody>
                    <a:bodyPr/>
                    <a:lstStyle/>
                    <a:p>
                      <a:pPr algn="just">
                        <a:lnSpc>
                          <a:spcPts val="1500"/>
                        </a:lnSpc>
                        <a:spcAft>
                          <a:spcPts val="0"/>
                        </a:spcAft>
                      </a:pPr>
                      <a:r>
                        <a:rPr lang="zh-CN" sz="800" kern="100">
                          <a:solidFill>
                            <a:schemeClr val="accent4"/>
                          </a:solidFill>
                          <a:latin typeface="黑体" pitchFamily="49" charset="-122"/>
                          <a:ea typeface="黑体" pitchFamily="49" charset="-122"/>
                          <a:cs typeface="Times New Roman"/>
                        </a:rPr>
                        <a:t>电话：</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gridSpan="5">
                  <a:txBody>
                    <a:bodyPr/>
                    <a:lstStyle/>
                    <a:p>
                      <a:pPr algn="just">
                        <a:lnSpc>
                          <a:spcPts val="1500"/>
                        </a:lnSpc>
                        <a:spcAft>
                          <a:spcPts val="0"/>
                        </a:spcAft>
                      </a:pPr>
                      <a:r>
                        <a:rPr lang="zh-CN" sz="800" kern="100">
                          <a:solidFill>
                            <a:schemeClr val="accent4"/>
                          </a:solidFill>
                          <a:latin typeface="黑体" pitchFamily="49" charset="-122"/>
                          <a:ea typeface="黑体" pitchFamily="49" charset="-122"/>
                          <a:cs typeface="Times New Roman"/>
                        </a:rPr>
                        <a:t>日期：</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8">
                  <a:txBody>
                    <a:bodyPr/>
                    <a:lstStyle/>
                    <a:p>
                      <a:pPr algn="just">
                        <a:lnSpc>
                          <a:spcPts val="1500"/>
                        </a:lnSpc>
                        <a:spcAft>
                          <a:spcPts val="0"/>
                        </a:spcAft>
                      </a:pPr>
                      <a:r>
                        <a:rPr lang="zh-CN" sz="800" kern="100">
                          <a:solidFill>
                            <a:schemeClr val="accent4"/>
                          </a:solidFill>
                          <a:latin typeface="黑体" pitchFamily="49" charset="-122"/>
                          <a:ea typeface="黑体" pitchFamily="49" charset="-122"/>
                          <a:cs typeface="Times New Roman"/>
                        </a:rPr>
                        <a:t>经授权的顾客代表：</a:t>
                      </a:r>
                    </a:p>
                    <a:p>
                      <a:pPr algn="just">
                        <a:lnSpc>
                          <a:spcPts val="1500"/>
                        </a:lnSpc>
                        <a:spcAft>
                          <a:spcPts val="0"/>
                        </a:spcAft>
                      </a:pPr>
                      <a:r>
                        <a:rPr lang="zh-CN" sz="800" kern="100">
                          <a:solidFill>
                            <a:schemeClr val="accent4"/>
                          </a:solidFill>
                          <a:latin typeface="黑体" pitchFamily="49" charset="-122"/>
                          <a:ea typeface="黑体" pitchFamily="49" charset="-122"/>
                          <a:cs typeface="Times New Roman"/>
                        </a:rPr>
                        <a:t>签字：</a:t>
                      </a:r>
                    </a:p>
                  </a:txBody>
                  <a:tcPr marL="43217" marR="43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2">
                  <a:txBody>
                    <a:bodyPr/>
                    <a:lstStyle/>
                    <a:p>
                      <a:pPr algn="just">
                        <a:lnSpc>
                          <a:spcPts val="1500"/>
                        </a:lnSpc>
                        <a:spcAft>
                          <a:spcPts val="0"/>
                        </a:spcAft>
                      </a:pPr>
                      <a:r>
                        <a:rPr lang="zh-CN" sz="800" kern="100" dirty="0">
                          <a:solidFill>
                            <a:schemeClr val="accent4"/>
                          </a:solidFill>
                          <a:latin typeface="黑体" pitchFamily="49" charset="-122"/>
                          <a:ea typeface="黑体" pitchFamily="49" charset="-122"/>
                          <a:cs typeface="Times New Roman"/>
                        </a:rPr>
                        <a:t>日期：</a:t>
                      </a:r>
                    </a:p>
                  </a:txBody>
                  <a:tcPr marL="43217" marR="432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tr>
            </a:tbl>
          </a:graphicData>
        </a:graphic>
      </p:graphicFrame>
      <p:sp>
        <p:nvSpPr>
          <p:cNvPr id="4" name="标题 1"/>
          <p:cNvSpPr>
            <a:spLocks noGrp="1"/>
          </p:cNvSpPr>
          <p:nvPr>
            <p:ph type="title"/>
          </p:nvPr>
        </p:nvSpPr>
        <p:spPr>
          <a:xfrm>
            <a:off x="1547664" y="265584"/>
            <a:ext cx="5760467" cy="431676"/>
          </a:xfrm>
        </p:spPr>
        <p:txBody>
          <a:bodyPr>
            <a:normAutofit/>
          </a:bodyPr>
          <a:lstStyle/>
          <a:p>
            <a:pPr lvl="0" algn="ctr"/>
            <a:r>
              <a:rPr lang="zh-CN" altLang="en-US" dirty="0" smtClean="0"/>
              <a:t>附录</a:t>
            </a:r>
            <a:r>
              <a:rPr lang="en-US" altLang="zh-CN" dirty="0" smtClean="0"/>
              <a:t>B</a:t>
            </a:r>
            <a:r>
              <a:rPr lang="zh-CN" altLang="en-US" dirty="0" smtClean="0"/>
              <a:t>：生产件批准</a:t>
            </a:r>
            <a:r>
              <a:rPr lang="en-US" altLang="zh-CN" dirty="0" smtClean="0"/>
              <a:t>——</a:t>
            </a:r>
            <a:r>
              <a:rPr lang="zh-CN" altLang="en-US" dirty="0" smtClean="0"/>
              <a:t>外观批准报告</a:t>
            </a:r>
            <a:endParaRPr lang="zh-CN" alt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第二章    </a:t>
            </a:r>
            <a:r>
              <a:rPr lang="en-US" altLang="zh-CN" dirty="0" smtClean="0"/>
              <a:t>PPAP</a:t>
            </a:r>
            <a:r>
              <a:rPr lang="zh-CN" altLang="en-US" dirty="0" smtClean="0"/>
              <a:t>的过程要求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608512"/>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7922">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2. PPAP</a:t>
                      </a:r>
                      <a:r>
                        <a:rPr lang="zh-CN" altLang="en-US" sz="1800" b="1" dirty="0" smtClean="0">
                          <a:effectLst/>
                          <a:latin typeface="+mn-ea"/>
                          <a:ea typeface="+mn-ea"/>
                          <a:cs typeface="Times New Roman" panose="02020603050405020304" pitchFamily="18" charset="0"/>
                        </a:rPr>
                        <a:t>要求</a:t>
                      </a:r>
                      <a:r>
                        <a:rPr lang="en-US" altLang="zh-CN" sz="1800" b="1" dirty="0" smtClean="0">
                          <a:effectLst/>
                          <a:latin typeface="+mn-ea"/>
                          <a:ea typeface="+mn-ea"/>
                          <a:cs typeface="Times New Roman" panose="02020603050405020304" pitchFamily="18" charset="0"/>
                        </a:rPr>
                        <a:t>——2.14 </a:t>
                      </a:r>
                      <a:r>
                        <a:rPr lang="zh-CN" altLang="en-US" sz="1800" b="1" dirty="0" smtClean="0">
                          <a:effectLst/>
                          <a:latin typeface="+mn-ea"/>
                          <a:ea typeface="+mn-ea"/>
                          <a:cs typeface="Times New Roman" panose="02020603050405020304" pitchFamily="18" charset="0"/>
                        </a:rPr>
                        <a:t>生产件样品</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230590">
                <a:tc>
                  <a:txBody>
                    <a:bodyPr/>
                    <a:lstStyle/>
                    <a:p>
                      <a:pPr eaLnBrk="0" hangingPunct="0">
                        <a:lnSpc>
                          <a:spcPts val="3000"/>
                        </a:lnSpc>
                        <a:buClr>
                          <a:schemeClr val="accent2"/>
                        </a:buClr>
                        <a:buSzPct val="85000"/>
                      </a:pPr>
                      <a:r>
                        <a:rPr lang="en-US" altLang="zh-CN" sz="1400" b="1" kern="0" dirty="0" smtClean="0">
                          <a:solidFill>
                            <a:srgbClr val="FF0000"/>
                          </a:solidFill>
                          <a:latin typeface="+mj-ea"/>
                          <a:ea typeface="+mj-ea"/>
                          <a:cs typeface="+mn-cs"/>
                        </a:rPr>
                        <a:t>       </a:t>
                      </a:r>
                      <a:r>
                        <a:rPr lang="zh-CN" altLang="en-US" sz="1400" b="1" kern="0" dirty="0" smtClean="0">
                          <a:solidFill>
                            <a:srgbClr val="FF0000"/>
                          </a:solidFill>
                          <a:latin typeface="+mj-ea"/>
                          <a:ea typeface="+mj-ea"/>
                          <a:cs typeface="+mn-cs"/>
                        </a:rPr>
                        <a:t>组织必须按照顾客的规定提供产品样品。</a:t>
                      </a:r>
                      <a:endParaRPr lang="en-US" altLang="zh-CN" sz="1400" b="1" kern="0" dirty="0" smtClean="0">
                        <a:solidFill>
                          <a:srgbClr val="FF0000"/>
                        </a:solidFill>
                        <a:latin typeface="+mj-ea"/>
                        <a:ea typeface="+mj-ea"/>
                        <a:cs typeface="+mn-cs"/>
                      </a:endParaRPr>
                    </a:p>
                    <a:p>
                      <a:pPr eaLnBrk="0" hangingPunct="0">
                        <a:lnSpc>
                          <a:spcPts val="3000"/>
                        </a:lnSpc>
                        <a:buClr>
                          <a:schemeClr val="accent2"/>
                        </a:buClr>
                        <a:buSzPct val="85000"/>
                      </a:pPr>
                      <a:endParaRPr lang="en-US" altLang="zh-CN" sz="1400" b="1" kern="0" dirty="0" smtClean="0">
                        <a:solidFill>
                          <a:srgbClr val="000099"/>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4"/>
          <p:cNvSpPr/>
          <p:nvPr/>
        </p:nvSpPr>
        <p:spPr>
          <a:xfrm>
            <a:off x="0" y="1"/>
            <a:ext cx="3191461" cy="2137420"/>
          </a:xfrm>
          <a:prstGeom prst="rect">
            <a:avLst/>
          </a:prstGeom>
          <a:solidFill>
            <a:schemeClr val="bg1">
              <a:lumMod val="85000"/>
              <a:alpha val="70000"/>
            </a:schemeClr>
          </a:solidFill>
          <a:ln w="12700" cap="flat" cmpd="sng" algn="ctr">
            <a:noFill/>
            <a:prstDash val="solid"/>
            <a:miter lim="800000"/>
          </a:ln>
          <a:effectLst/>
        </p:spPr>
        <p:txBody>
          <a:bodyPr vert="horz" rtlCol="0" anchor="t"/>
          <a:lstStyle/>
          <a:p>
            <a:pPr algn="ctr"/>
            <a:endParaRPr lang="zh-CN" altLang="en-US" sz="2800" dirty="0">
              <a:solidFill>
                <a:schemeClr val="bg1"/>
              </a:solidFill>
              <a:latin typeface="方正粗宋简体"/>
              <a:ea typeface="方正粗宋简体"/>
            </a:endParaRPr>
          </a:p>
        </p:txBody>
      </p:sp>
      <p:sp>
        <p:nvSpPr>
          <p:cNvPr id="2" name="矩形 4"/>
          <p:cNvSpPr/>
          <p:nvPr/>
        </p:nvSpPr>
        <p:spPr>
          <a:xfrm>
            <a:off x="-1" y="2137420"/>
            <a:ext cx="6897041" cy="1440160"/>
          </a:xfrm>
          <a:prstGeom prst="rect">
            <a:avLst/>
          </a:prstGeom>
          <a:solidFill>
            <a:srgbClr val="0072C6"/>
          </a:solidFill>
          <a:ln w="12700" cap="flat" cmpd="sng" algn="ctr">
            <a:noFill/>
            <a:prstDash val="solid"/>
            <a:miter lim="800000"/>
          </a:ln>
          <a:effectLst/>
        </p:spPr>
        <p:txBody>
          <a:bodyPr rtlCol="0" anchor="ctr"/>
          <a:lstStyle/>
          <a:p>
            <a:pPr algn="ctr"/>
            <a:r>
              <a:rPr lang="zh-CN" altLang="en-US" sz="4800" b="1" dirty="0" smtClean="0">
                <a:solidFill>
                  <a:schemeClr val="bg1"/>
                </a:solidFill>
                <a:latin typeface="黑体" pitchFamily="49" charset="-122"/>
                <a:ea typeface="黑体" pitchFamily="49" charset="-122"/>
              </a:rPr>
              <a:t>总则</a:t>
            </a:r>
            <a:endParaRPr lang="zh-CN" altLang="en-US" sz="4800" b="1" dirty="0">
              <a:solidFill>
                <a:schemeClr val="bg1"/>
              </a:solidFill>
              <a:latin typeface="黑体" pitchFamily="49" charset="-122"/>
              <a:ea typeface="黑体" pitchFamily="49" charset="-122"/>
            </a:endParaRPr>
          </a:p>
        </p:txBody>
      </p:sp>
      <p:pic>
        <p:nvPicPr>
          <p:cNvPr id="4" name="图片 3"/>
          <p:cNvPicPr>
            <a:picLocks noChangeAspect="1"/>
          </p:cNvPicPr>
          <p:nvPr/>
        </p:nvPicPr>
        <p:blipFill rotWithShape="1">
          <a:blip r:embed="rId2" cstate="print">
            <a:extLst>
              <a:ext uri="{28A0092B-C50C-407E-A947-70E740481C1C}">
                <a14:useLocalDpi xmlns:a14="http://schemas.microsoft.com/office/drawing/2010/main" xmlns="" val="0"/>
              </a:ext>
            </a:extLst>
          </a:blip>
          <a:srcRect b="4047"/>
          <a:stretch/>
        </p:blipFill>
        <p:spPr>
          <a:xfrm>
            <a:off x="6897041" y="2137420"/>
            <a:ext cx="2246959" cy="1440160"/>
          </a:xfrm>
          <a:prstGeom prst="rect">
            <a:avLst/>
          </a:prstGeom>
        </p:spPr>
      </p:pic>
      <p:sp>
        <p:nvSpPr>
          <p:cNvPr id="5" name="文本框 4"/>
          <p:cNvSpPr txBox="1"/>
          <p:nvPr/>
        </p:nvSpPr>
        <p:spPr>
          <a:xfrm>
            <a:off x="251520" y="1213510"/>
            <a:ext cx="3096344" cy="707886"/>
          </a:xfrm>
          <a:prstGeom prst="rect">
            <a:avLst/>
          </a:prstGeom>
          <a:noFill/>
        </p:spPr>
        <p:txBody>
          <a:bodyPr wrap="square" rtlCol="0">
            <a:spAutoFit/>
          </a:bodyPr>
          <a:lstStyle/>
          <a:p>
            <a:r>
              <a:rPr lang="zh-CN" altLang="en-US" sz="4000" b="1" dirty="0" smtClean="0">
                <a:solidFill>
                  <a:schemeClr val="accent1"/>
                </a:solidFill>
                <a:latin typeface="微软雅黑" panose="020B0503020204020204" pitchFamily="34" charset="-122"/>
                <a:ea typeface="微软雅黑" panose="020B0503020204020204" pitchFamily="34" charset="-122"/>
              </a:rPr>
              <a:t>第</a:t>
            </a:r>
            <a:r>
              <a:rPr lang="en-US" altLang="zh-CN" sz="4000" b="1" dirty="0" smtClean="0">
                <a:solidFill>
                  <a:schemeClr val="accent1"/>
                </a:solidFill>
                <a:latin typeface="微软雅黑" panose="020B0503020204020204" pitchFamily="34" charset="-122"/>
                <a:ea typeface="微软雅黑" panose="020B0503020204020204" pitchFamily="34" charset="-122"/>
              </a:rPr>
              <a:t>0</a:t>
            </a:r>
            <a:r>
              <a:rPr lang="zh-CN" altLang="en-US" sz="4000" b="1" dirty="0" smtClean="0">
                <a:solidFill>
                  <a:schemeClr val="accent1"/>
                </a:solidFill>
                <a:latin typeface="微软雅黑" panose="020B0503020204020204" pitchFamily="34" charset="-122"/>
                <a:ea typeface="微软雅黑" panose="020B0503020204020204" pitchFamily="34" charset="-122"/>
              </a:rPr>
              <a:t>章</a:t>
            </a:r>
            <a:endParaRPr lang="zh-CN" altLang="en-US" sz="4000" b="1" dirty="0">
              <a:solidFill>
                <a:schemeClr val="accent1"/>
              </a:solidFill>
              <a:latin typeface="Adobe Gothic Std B" panose="020B0800000000000000" pitchFamily="34" charset="-128"/>
            </a:endParaRPr>
          </a:p>
        </p:txBody>
      </p:sp>
      <p:sp>
        <p:nvSpPr>
          <p:cNvPr id="15" name="矩形 4"/>
          <p:cNvSpPr/>
          <p:nvPr/>
        </p:nvSpPr>
        <p:spPr>
          <a:xfrm>
            <a:off x="6897040" y="3577580"/>
            <a:ext cx="2246960" cy="2120870"/>
          </a:xfrm>
          <a:prstGeom prst="rect">
            <a:avLst/>
          </a:prstGeom>
          <a:solidFill>
            <a:schemeClr val="bg2">
              <a:lumMod val="75000"/>
              <a:alpha val="70000"/>
            </a:schemeClr>
          </a:solidFill>
          <a:ln w="12700" cap="flat" cmpd="sng" algn="ctr">
            <a:noFill/>
            <a:prstDash val="solid"/>
            <a:miter lim="800000"/>
          </a:ln>
          <a:effectLst/>
        </p:spPr>
        <p:txBody>
          <a:bodyPr vert="horz" rtlCol="0" anchor="t"/>
          <a:lstStyle/>
          <a:p>
            <a:pPr algn="ctr"/>
            <a:endParaRPr lang="zh-CN" altLang="en-US" sz="2800" dirty="0">
              <a:solidFill>
                <a:schemeClr val="bg1"/>
              </a:solidFill>
              <a:latin typeface="方正粗宋简体"/>
              <a:ea typeface="方正粗宋简体"/>
            </a:endParaRPr>
          </a:p>
        </p:txBody>
      </p:sp>
    </p:spTree>
    <p:extLst>
      <p:ext uri="{BB962C8B-B14F-4D97-AF65-F5344CB8AC3E}">
        <p14:creationId xmlns:p14="http://schemas.microsoft.com/office/powerpoint/2010/main" xmlns="" val="28785783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第二章    </a:t>
            </a:r>
            <a:r>
              <a:rPr lang="en-US" altLang="zh-CN" dirty="0" smtClean="0"/>
              <a:t>PPAP</a:t>
            </a:r>
            <a:r>
              <a:rPr lang="zh-CN" altLang="en-US" dirty="0" smtClean="0"/>
              <a:t>的过程要求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608512"/>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7922">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2. PPAP</a:t>
                      </a:r>
                      <a:r>
                        <a:rPr lang="zh-CN" altLang="en-US" sz="1800" b="1" dirty="0" smtClean="0">
                          <a:effectLst/>
                          <a:latin typeface="+mn-ea"/>
                          <a:ea typeface="+mn-ea"/>
                          <a:cs typeface="Times New Roman" panose="02020603050405020304" pitchFamily="18" charset="0"/>
                        </a:rPr>
                        <a:t>要求</a:t>
                      </a:r>
                      <a:r>
                        <a:rPr lang="en-US" altLang="zh-CN" sz="1800" b="1" dirty="0" smtClean="0">
                          <a:effectLst/>
                          <a:latin typeface="+mn-ea"/>
                          <a:ea typeface="+mn-ea"/>
                          <a:cs typeface="Times New Roman" panose="02020603050405020304" pitchFamily="18" charset="0"/>
                        </a:rPr>
                        <a:t>——2.15 </a:t>
                      </a:r>
                      <a:r>
                        <a:rPr lang="zh-CN" altLang="en-US" sz="1800" b="1" dirty="0" smtClean="0">
                          <a:effectLst/>
                          <a:latin typeface="+mn-ea"/>
                          <a:ea typeface="+mn-ea"/>
                          <a:cs typeface="Times New Roman" panose="02020603050405020304" pitchFamily="18" charset="0"/>
                        </a:rPr>
                        <a:t>标准样品</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230590">
                <a:tc>
                  <a:txBody>
                    <a:bodyPr/>
                    <a:lstStyle/>
                    <a:p>
                      <a:pPr eaLnBrk="0" hangingPunct="0">
                        <a:lnSpc>
                          <a:spcPts val="2700"/>
                        </a:lnSpc>
                        <a:spcAft>
                          <a:spcPts val="0"/>
                        </a:spcAft>
                        <a:buClr>
                          <a:schemeClr val="accent2"/>
                        </a:buClr>
                        <a:buSzPct val="85000"/>
                      </a:pPr>
                      <a:r>
                        <a:rPr lang="zh-CN" altLang="en-US" sz="1400" b="1" kern="0" dirty="0" smtClean="0">
                          <a:solidFill>
                            <a:srgbClr val="FF0000"/>
                          </a:solidFill>
                          <a:latin typeface="+mj-ea"/>
                          <a:ea typeface="+mj-ea"/>
                          <a:cs typeface="+mn-cs"/>
                        </a:rPr>
                        <a:t>       组织必须保存一件标准样品，与生产件批准记录保存的时间相同，或</a:t>
                      </a:r>
                      <a:endParaRPr lang="en-US" altLang="zh-CN" sz="1400" b="1" kern="0" dirty="0" smtClean="0">
                        <a:solidFill>
                          <a:srgbClr val="FF0000"/>
                        </a:solidFill>
                        <a:latin typeface="+mj-ea"/>
                        <a:ea typeface="+mj-ea"/>
                        <a:cs typeface="+mn-cs"/>
                      </a:endParaRPr>
                    </a:p>
                    <a:p>
                      <a:pPr eaLnBrk="0" hangingPunct="0">
                        <a:lnSpc>
                          <a:spcPts val="2700"/>
                        </a:lnSpc>
                        <a:spcAft>
                          <a:spcPts val="0"/>
                        </a:spcAft>
                        <a:buClr>
                          <a:schemeClr val="accent2"/>
                        </a:buClr>
                        <a:buSzPct val="85000"/>
                      </a:pPr>
                      <a:r>
                        <a:rPr lang="en-US" altLang="zh-CN" sz="1400" b="1" kern="0" dirty="0" smtClean="0">
                          <a:solidFill>
                            <a:srgbClr val="FF0000"/>
                          </a:solidFill>
                          <a:latin typeface="+mj-ea"/>
                          <a:ea typeface="+mj-ea"/>
                          <a:cs typeface="+mn-cs"/>
                        </a:rPr>
                        <a:t>a). </a:t>
                      </a:r>
                      <a:r>
                        <a:rPr lang="zh-CN" altLang="en-US" sz="1400" b="1" kern="0" dirty="0" smtClean="0">
                          <a:solidFill>
                            <a:srgbClr val="FF0000"/>
                          </a:solidFill>
                          <a:latin typeface="+mj-ea"/>
                          <a:ea typeface="+mj-ea"/>
                          <a:cs typeface="+mn-cs"/>
                        </a:rPr>
                        <a:t>直到生产出一个用于顾客批准，且是相同顾客零件编号的新标准样品为止，或</a:t>
                      </a:r>
                      <a:endParaRPr lang="en-US" altLang="zh-CN" sz="1400" b="1" kern="0" dirty="0" smtClean="0">
                        <a:solidFill>
                          <a:srgbClr val="FF0000"/>
                        </a:solidFill>
                        <a:latin typeface="+mj-ea"/>
                        <a:ea typeface="+mj-ea"/>
                        <a:cs typeface="+mn-cs"/>
                      </a:endParaRPr>
                    </a:p>
                    <a:p>
                      <a:pPr eaLnBrk="0" hangingPunct="0">
                        <a:lnSpc>
                          <a:spcPts val="2700"/>
                        </a:lnSpc>
                        <a:spcAft>
                          <a:spcPts val="0"/>
                        </a:spcAft>
                        <a:buClr>
                          <a:schemeClr val="accent2"/>
                        </a:buClr>
                        <a:buSzPct val="85000"/>
                      </a:pPr>
                      <a:r>
                        <a:rPr lang="en-US" altLang="zh-CN" sz="1400" b="1" kern="0" dirty="0" smtClean="0">
                          <a:solidFill>
                            <a:srgbClr val="FF0000"/>
                          </a:solidFill>
                          <a:latin typeface="+mj-ea"/>
                          <a:ea typeface="+mj-ea"/>
                          <a:cs typeface="+mn-cs"/>
                        </a:rPr>
                        <a:t>b). </a:t>
                      </a:r>
                      <a:r>
                        <a:rPr lang="zh-CN" altLang="en-US" sz="1400" b="1" kern="0" dirty="0" smtClean="0">
                          <a:solidFill>
                            <a:srgbClr val="FF0000"/>
                          </a:solidFill>
                          <a:latin typeface="+mj-ea"/>
                          <a:ea typeface="+mj-ea"/>
                          <a:cs typeface="+mn-cs"/>
                        </a:rPr>
                        <a:t>在设计记录、控制计划或检验准则要求的地方，存放标准样品，作为参考或标准。</a:t>
                      </a:r>
                      <a:endParaRPr lang="zh-CN" altLang="zh-CN" sz="1400" b="1" kern="0" dirty="0" smtClean="0">
                        <a:solidFill>
                          <a:srgbClr val="FF0000"/>
                        </a:solidFill>
                        <a:latin typeface="+mj-ea"/>
                        <a:ea typeface="+mj-ea"/>
                        <a:cs typeface="+mn-cs"/>
                      </a:endParaRPr>
                    </a:p>
                    <a:p>
                      <a:pPr eaLnBrk="0" hangingPunct="0">
                        <a:lnSpc>
                          <a:spcPts val="2700"/>
                        </a:lnSpc>
                        <a:spcAft>
                          <a:spcPts val="0"/>
                        </a:spcAft>
                        <a:buClr>
                          <a:schemeClr val="accent2"/>
                        </a:buClr>
                        <a:buSzPct val="85000"/>
                      </a:pPr>
                      <a:r>
                        <a:rPr lang="zh-CN" altLang="en-US" sz="1400" b="1" kern="0" dirty="0" smtClean="0">
                          <a:solidFill>
                            <a:srgbClr val="000099"/>
                          </a:solidFill>
                          <a:latin typeface="+mj-ea"/>
                          <a:ea typeface="+mj-ea"/>
                          <a:cs typeface="+mn-cs"/>
                        </a:rPr>
                        <a:t>       必须对标准样品进行标识，且在样品上标出顾客批准的日期。</a:t>
                      </a:r>
                      <a:endParaRPr lang="en-US" altLang="zh-CN" sz="1400" b="1" kern="0" dirty="0" smtClean="0">
                        <a:solidFill>
                          <a:srgbClr val="000099"/>
                        </a:solidFill>
                        <a:latin typeface="+mj-ea"/>
                        <a:ea typeface="+mj-ea"/>
                        <a:cs typeface="+mn-cs"/>
                      </a:endParaRPr>
                    </a:p>
                    <a:p>
                      <a:pPr eaLnBrk="0" hangingPunct="0">
                        <a:lnSpc>
                          <a:spcPts val="2700"/>
                        </a:lnSpc>
                        <a:spcAft>
                          <a:spcPts val="0"/>
                        </a:spcAft>
                        <a:buClr>
                          <a:schemeClr val="accent2"/>
                        </a:buClr>
                        <a:buSzPct val="85000"/>
                      </a:pPr>
                      <a:r>
                        <a:rPr lang="zh-CN" altLang="en-US" sz="1400" b="1" kern="0" dirty="0" smtClean="0">
                          <a:solidFill>
                            <a:srgbClr val="FF0000"/>
                          </a:solidFill>
                          <a:latin typeface="+mj-ea"/>
                          <a:ea typeface="+mj-ea"/>
                          <a:cs typeface="+mn-cs"/>
                        </a:rPr>
                        <a:t>       在多模腔、成型模、工装、样板模或生产过程的每一个位置，组织必须各保留一种标准样品，除非顾客另有规定。</a:t>
                      </a:r>
                      <a:endParaRPr lang="zh-CN" altLang="zh-CN" sz="1400" b="1" kern="0" dirty="0" smtClean="0">
                        <a:solidFill>
                          <a:srgbClr val="FF0000"/>
                        </a:solidFill>
                        <a:latin typeface="+mj-ea"/>
                        <a:ea typeface="+mj-ea"/>
                        <a:cs typeface="+mn-cs"/>
                      </a:endParaRPr>
                    </a:p>
                    <a:p>
                      <a:pPr eaLnBrk="0" hangingPunct="0">
                        <a:lnSpc>
                          <a:spcPts val="2700"/>
                        </a:lnSpc>
                        <a:spcAft>
                          <a:spcPts val="0"/>
                        </a:spcAft>
                        <a:buClr>
                          <a:schemeClr val="accent2"/>
                        </a:buClr>
                        <a:buSzPct val="85000"/>
                      </a:pPr>
                      <a:r>
                        <a:rPr lang="en-US" altLang="zh-CN" sz="1400" b="1" kern="0" dirty="0" smtClean="0">
                          <a:solidFill>
                            <a:srgbClr val="008000"/>
                          </a:solidFill>
                          <a:latin typeface="+mj-ea"/>
                          <a:ea typeface="+mj-ea"/>
                          <a:cs typeface="+mn-cs"/>
                        </a:rPr>
                        <a:t>【</a:t>
                      </a:r>
                      <a:r>
                        <a:rPr lang="zh-CN" altLang="en-US" sz="1400" b="1" kern="0" dirty="0" smtClean="0">
                          <a:solidFill>
                            <a:srgbClr val="008000"/>
                          </a:solidFill>
                          <a:latin typeface="+mj-ea"/>
                          <a:ea typeface="+mj-ea"/>
                          <a:cs typeface="+mn-cs"/>
                        </a:rPr>
                        <a:t>说明</a:t>
                      </a:r>
                      <a:r>
                        <a:rPr lang="en-US" altLang="zh-CN" sz="1400" b="1" kern="0" dirty="0" smtClean="0">
                          <a:solidFill>
                            <a:srgbClr val="008000"/>
                          </a:solidFill>
                          <a:latin typeface="+mj-ea"/>
                          <a:ea typeface="+mj-ea"/>
                          <a:cs typeface="+mn-cs"/>
                        </a:rPr>
                        <a:t>】</a:t>
                      </a:r>
                      <a:r>
                        <a:rPr lang="zh-CN" altLang="en-US" sz="1400" b="1" kern="0" dirty="0" smtClean="0">
                          <a:solidFill>
                            <a:srgbClr val="008000"/>
                          </a:solidFill>
                          <a:latin typeface="+mj-ea"/>
                          <a:ea typeface="+mj-ea"/>
                          <a:cs typeface="+mn-cs"/>
                        </a:rPr>
                        <a:t>标准样品的作用是为了帮助确定生产标准，特别用于数据含糊的情况，或当缺乏充分的细节来完全再现初始批准状态下的零件。</a:t>
                      </a:r>
                      <a:endParaRPr lang="en-US" altLang="zh-CN" sz="1400" b="1" kern="0" dirty="0" smtClean="0">
                        <a:solidFill>
                          <a:srgbClr val="008000"/>
                        </a:solidFill>
                        <a:latin typeface="+mj-ea"/>
                        <a:ea typeface="+mj-ea"/>
                        <a:cs typeface="+mn-cs"/>
                      </a:endParaRPr>
                    </a:p>
                    <a:p>
                      <a:pPr marL="342900" lvl="0" indent="-342900" fontAlgn="base">
                        <a:lnSpc>
                          <a:spcPts val="2700"/>
                        </a:lnSpc>
                        <a:spcAft>
                          <a:spcPts val="0"/>
                        </a:spcAft>
                        <a:buFont typeface="+mj-ea"/>
                        <a:buNone/>
                        <a:defRPr/>
                      </a:pPr>
                      <a:r>
                        <a:rPr lang="en-US" altLang="zh-CN" sz="1400" b="1" kern="0" dirty="0" smtClean="0">
                          <a:solidFill>
                            <a:srgbClr val="000099"/>
                          </a:solidFill>
                          <a:latin typeface="+mj-ea"/>
                          <a:ea typeface="+mj-ea"/>
                          <a:cs typeface="+mn-cs"/>
                        </a:rPr>
                        <a:t>【</a:t>
                      </a:r>
                      <a:r>
                        <a:rPr lang="zh-CN" altLang="en-US" sz="1400" b="1" kern="0" dirty="0" smtClean="0">
                          <a:solidFill>
                            <a:srgbClr val="000099"/>
                          </a:solidFill>
                          <a:latin typeface="+mj-ea"/>
                          <a:ea typeface="+mj-ea"/>
                          <a:cs typeface="+mn-cs"/>
                        </a:rPr>
                        <a:t>注</a:t>
                      </a:r>
                      <a:r>
                        <a:rPr lang="en-US" altLang="zh-CN" sz="1400" b="1" kern="0" dirty="0" smtClean="0">
                          <a:solidFill>
                            <a:srgbClr val="000099"/>
                          </a:solidFill>
                          <a:latin typeface="+mj-ea"/>
                          <a:ea typeface="+mj-ea"/>
                          <a:cs typeface="+mn-cs"/>
                        </a:rPr>
                        <a:t>1】</a:t>
                      </a:r>
                      <a:r>
                        <a:rPr lang="zh-CN" altLang="en-US" sz="1400" b="1" kern="0" dirty="0" smtClean="0">
                          <a:solidFill>
                            <a:srgbClr val="000099"/>
                          </a:solidFill>
                          <a:latin typeface="+mj-ea"/>
                          <a:ea typeface="+mj-ea"/>
                          <a:cs typeface="+mn-cs"/>
                        </a:rPr>
                        <a:t>当标准样品因尺寸、体积等原因难以贮存时，经授权的顾客代表的书面许可，可以改变或放弃对样品的保留要求。</a:t>
                      </a:r>
                      <a:endParaRPr lang="en-US" altLang="zh-CN" sz="1400" b="1" kern="0" dirty="0" smtClean="0">
                        <a:solidFill>
                          <a:srgbClr val="000099"/>
                        </a:solidFill>
                        <a:latin typeface="+mj-ea"/>
                        <a:ea typeface="+mj-ea"/>
                        <a:cs typeface="+mn-cs"/>
                      </a:endParaRPr>
                    </a:p>
                    <a:p>
                      <a:pPr marL="342900" lvl="0" indent="-342900" fontAlgn="base">
                        <a:lnSpc>
                          <a:spcPts val="2700"/>
                        </a:lnSpc>
                        <a:spcAft>
                          <a:spcPts val="0"/>
                        </a:spcAft>
                        <a:buFont typeface="+mj-lt"/>
                        <a:buNone/>
                        <a:defRPr/>
                      </a:pPr>
                      <a:r>
                        <a:rPr lang="en-US" altLang="zh-CN" sz="1400" b="1" kern="0" dirty="0" smtClean="0">
                          <a:solidFill>
                            <a:srgbClr val="000099"/>
                          </a:solidFill>
                          <a:latin typeface="+mj-ea"/>
                          <a:ea typeface="+mj-ea"/>
                          <a:cs typeface="+mn-cs"/>
                        </a:rPr>
                        <a:t>【</a:t>
                      </a:r>
                      <a:r>
                        <a:rPr lang="zh-CN" altLang="en-US" sz="1400" b="1" kern="0" dirty="0" smtClean="0">
                          <a:solidFill>
                            <a:srgbClr val="000099"/>
                          </a:solidFill>
                          <a:latin typeface="+mj-ea"/>
                          <a:ea typeface="+mj-ea"/>
                          <a:cs typeface="+mn-cs"/>
                        </a:rPr>
                        <a:t>注</a:t>
                      </a:r>
                      <a:r>
                        <a:rPr lang="en-US" altLang="zh-CN" sz="1400" b="1" kern="0" dirty="0" smtClean="0">
                          <a:solidFill>
                            <a:srgbClr val="000099"/>
                          </a:solidFill>
                          <a:latin typeface="+mj-ea"/>
                          <a:ea typeface="+mj-ea"/>
                          <a:cs typeface="+mn-cs"/>
                        </a:rPr>
                        <a:t>2】</a:t>
                      </a:r>
                      <a:r>
                        <a:rPr lang="zh-CN" altLang="en-US" sz="1400" b="1" kern="0" dirty="0" smtClean="0">
                          <a:solidFill>
                            <a:srgbClr val="000099"/>
                          </a:solidFill>
                          <a:latin typeface="+mj-ea"/>
                          <a:ea typeface="+mj-ea"/>
                          <a:cs typeface="+mn-cs"/>
                        </a:rPr>
                        <a:t>许多散装材料的性质会随时间变化，如果要求有标准样品，对于已批准的提交样品可能包含制造记录、试验结果和关键成分的分析证明。</a:t>
                      </a:r>
                      <a:endParaRPr lang="en-US" altLang="zh-CN" sz="1400" b="1" kern="0" dirty="0" smtClean="0">
                        <a:solidFill>
                          <a:srgbClr val="000099"/>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第二章    </a:t>
            </a:r>
            <a:r>
              <a:rPr lang="en-US" altLang="zh-CN" dirty="0" smtClean="0"/>
              <a:t>PPAP</a:t>
            </a:r>
            <a:r>
              <a:rPr lang="zh-CN" altLang="en-US" dirty="0" smtClean="0"/>
              <a:t>的过程要求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554508"/>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2017">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2. PPAP</a:t>
                      </a:r>
                      <a:r>
                        <a:rPr lang="zh-CN" altLang="en-US" sz="1800" b="1" dirty="0" smtClean="0">
                          <a:effectLst/>
                          <a:latin typeface="+mn-ea"/>
                          <a:ea typeface="+mn-ea"/>
                          <a:cs typeface="Times New Roman" panose="02020603050405020304" pitchFamily="18" charset="0"/>
                        </a:rPr>
                        <a:t>要求</a:t>
                      </a:r>
                      <a:r>
                        <a:rPr lang="en-US" altLang="zh-CN" sz="1800" b="1" dirty="0" smtClean="0">
                          <a:effectLst/>
                          <a:latin typeface="+mn-ea"/>
                          <a:ea typeface="+mn-ea"/>
                          <a:cs typeface="Times New Roman" panose="02020603050405020304" pitchFamily="18" charset="0"/>
                        </a:rPr>
                        <a:t>——2.16 </a:t>
                      </a:r>
                      <a:r>
                        <a:rPr lang="zh-CN" altLang="en-US" sz="1800" b="1" dirty="0" smtClean="0">
                          <a:effectLst/>
                          <a:latin typeface="+mn-ea"/>
                          <a:ea typeface="+mn-ea"/>
                          <a:cs typeface="Times New Roman" panose="02020603050405020304" pitchFamily="18" charset="0"/>
                        </a:rPr>
                        <a:t>检验辅具</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164487">
                <a:tc>
                  <a:txBody>
                    <a:bodyPr/>
                    <a:lstStyle/>
                    <a:p>
                      <a:pPr eaLnBrk="0" hangingPunct="0">
                        <a:lnSpc>
                          <a:spcPts val="3200"/>
                        </a:lnSpc>
                        <a:buClr>
                          <a:schemeClr val="accent2"/>
                        </a:buClr>
                        <a:buSzPct val="85000"/>
                      </a:pPr>
                      <a:r>
                        <a:rPr lang="zh-CN" altLang="en-US" sz="1400" b="1" kern="0" dirty="0" smtClean="0">
                          <a:solidFill>
                            <a:srgbClr val="FF0000"/>
                          </a:solidFill>
                          <a:latin typeface="+mj-ea"/>
                          <a:ea typeface="+mj-ea"/>
                          <a:cs typeface="+mn-cs"/>
                        </a:rPr>
                        <a:t>       如果顾客提出要求，组织必须在提交</a:t>
                      </a:r>
                      <a:r>
                        <a:rPr lang="en-US" altLang="zh-CN" sz="1400" b="1" kern="0" dirty="0" smtClean="0">
                          <a:solidFill>
                            <a:srgbClr val="FF0000"/>
                          </a:solidFill>
                          <a:latin typeface="+mj-ea"/>
                          <a:ea typeface="+mj-ea"/>
                          <a:cs typeface="+mn-cs"/>
                        </a:rPr>
                        <a:t>PPAP</a:t>
                      </a:r>
                      <a:r>
                        <a:rPr lang="zh-CN" altLang="en-US" sz="1400" b="1" kern="0" dirty="0" smtClean="0">
                          <a:solidFill>
                            <a:srgbClr val="FF0000"/>
                          </a:solidFill>
                          <a:latin typeface="+mj-ea"/>
                          <a:ea typeface="+mj-ea"/>
                          <a:cs typeface="+mn-cs"/>
                        </a:rPr>
                        <a:t>时</a:t>
                      </a:r>
                      <a:r>
                        <a:rPr lang="zh-CN" altLang="en-US" sz="1400" b="1" kern="0" baseline="0" dirty="0" smtClean="0">
                          <a:solidFill>
                            <a:srgbClr val="FF0000"/>
                          </a:solidFill>
                          <a:latin typeface="+mj-ea"/>
                          <a:ea typeface="+mj-ea"/>
                          <a:cs typeface="+mn-cs"/>
                        </a:rPr>
                        <a:t> </a:t>
                      </a:r>
                      <a:r>
                        <a:rPr lang="zh-CN" altLang="en-US" sz="1400" b="1" kern="0" dirty="0" smtClean="0">
                          <a:solidFill>
                            <a:srgbClr val="FF0000"/>
                          </a:solidFill>
                          <a:latin typeface="+mj-ea"/>
                          <a:ea typeface="+mj-ea"/>
                          <a:cs typeface="+mn-cs"/>
                        </a:rPr>
                        <a:t>同时提交任何零件的特殊装配辅具或部件检查辅具。</a:t>
                      </a:r>
                      <a:endParaRPr lang="en-US" altLang="zh-CN" sz="1400" b="1" kern="0" dirty="0" smtClean="0">
                        <a:solidFill>
                          <a:srgbClr val="FF0000"/>
                        </a:solidFill>
                        <a:latin typeface="+mj-ea"/>
                        <a:ea typeface="+mj-ea"/>
                        <a:cs typeface="+mn-cs"/>
                      </a:endParaRPr>
                    </a:p>
                    <a:p>
                      <a:pPr eaLnBrk="0" hangingPunct="0">
                        <a:lnSpc>
                          <a:spcPts val="3200"/>
                        </a:lnSpc>
                        <a:buClr>
                          <a:schemeClr val="accent2"/>
                        </a:buClr>
                        <a:buSzPct val="85000"/>
                      </a:pPr>
                      <a:r>
                        <a:rPr lang="en-US" altLang="zh-CN" sz="1400" b="1" kern="0" baseline="0" dirty="0" smtClean="0">
                          <a:solidFill>
                            <a:srgbClr val="FF0000"/>
                          </a:solidFill>
                          <a:latin typeface="+mj-ea"/>
                          <a:ea typeface="+mj-ea"/>
                          <a:cs typeface="+mn-cs"/>
                        </a:rPr>
                        <a:t>       </a:t>
                      </a:r>
                      <a:r>
                        <a:rPr lang="zh-CN" altLang="en-US" sz="1400" b="1" kern="0" dirty="0" smtClean="0">
                          <a:solidFill>
                            <a:srgbClr val="FF0000"/>
                          </a:solidFill>
                          <a:latin typeface="+mj-ea"/>
                          <a:ea typeface="+mj-ea"/>
                          <a:cs typeface="+mn-cs"/>
                        </a:rPr>
                        <a:t>组织必须证明检查辅具的所有内容与零件尺寸要求一致。提交时组织必须将和检查辅具相关的工程设计变更形成文件；组织必须在零件寿命期内对任何检查辅具提供预防性维护。</a:t>
                      </a:r>
                      <a:endParaRPr lang="en-US" altLang="zh-CN" sz="1400" b="1" kern="0" dirty="0" smtClean="0">
                        <a:solidFill>
                          <a:srgbClr val="FF0000"/>
                        </a:solidFill>
                        <a:latin typeface="+mj-ea"/>
                        <a:ea typeface="+mj-ea"/>
                        <a:cs typeface="+mn-cs"/>
                      </a:endParaRPr>
                    </a:p>
                    <a:p>
                      <a:pPr eaLnBrk="0" hangingPunct="0">
                        <a:lnSpc>
                          <a:spcPts val="3200"/>
                        </a:lnSpc>
                        <a:buClr>
                          <a:schemeClr val="accent2"/>
                        </a:buClr>
                        <a:buSzPct val="85000"/>
                      </a:pPr>
                      <a:r>
                        <a:rPr lang="en-US" altLang="zh-CN" sz="1400" b="1" kern="0" dirty="0" smtClean="0">
                          <a:solidFill>
                            <a:srgbClr val="FF0000"/>
                          </a:solidFill>
                          <a:latin typeface="+mj-ea"/>
                          <a:ea typeface="+mj-ea"/>
                          <a:cs typeface="+mn-cs"/>
                        </a:rPr>
                        <a:t>       </a:t>
                      </a:r>
                      <a:r>
                        <a:rPr lang="zh-CN" altLang="en-US" sz="1400" b="1" kern="0" dirty="0" smtClean="0">
                          <a:solidFill>
                            <a:srgbClr val="FF0000"/>
                          </a:solidFill>
                          <a:latin typeface="+mj-ea"/>
                          <a:ea typeface="+mj-ea"/>
                          <a:cs typeface="+mn-cs"/>
                        </a:rPr>
                        <a:t>必须按照顾客的要求进行测量系统分析研究，研究内容包括：偏移、线性、准确度、稳定性、重复性和再现性等。</a:t>
                      </a:r>
                      <a:endParaRPr lang="zh-CN" altLang="zh-CN" sz="1400" b="1" kern="0" dirty="0" smtClean="0">
                        <a:solidFill>
                          <a:srgbClr val="FF0000"/>
                        </a:solidFill>
                        <a:latin typeface="+mj-ea"/>
                        <a:ea typeface="+mj-ea"/>
                        <a:cs typeface="+mn-cs"/>
                      </a:endParaRPr>
                    </a:p>
                    <a:p>
                      <a:pPr marL="342900" lvl="0" indent="-342900" fontAlgn="base">
                        <a:lnSpc>
                          <a:spcPts val="3000"/>
                        </a:lnSpc>
                        <a:spcAft>
                          <a:spcPct val="0"/>
                        </a:spcAft>
                        <a:buFont typeface="+mj-ea"/>
                        <a:buNone/>
                        <a:defRPr/>
                      </a:pPr>
                      <a:r>
                        <a:rPr lang="en-US" altLang="zh-CN" sz="1400" b="1" kern="0" dirty="0" smtClean="0">
                          <a:solidFill>
                            <a:srgbClr val="000099"/>
                          </a:solidFill>
                          <a:latin typeface="+mj-ea"/>
                          <a:ea typeface="+mj-ea"/>
                          <a:cs typeface="+mn-cs"/>
                        </a:rPr>
                        <a:t>【</a:t>
                      </a:r>
                      <a:r>
                        <a:rPr lang="zh-CN" altLang="en-US" sz="1400" b="1" kern="0" dirty="0" smtClean="0">
                          <a:solidFill>
                            <a:srgbClr val="000099"/>
                          </a:solidFill>
                          <a:latin typeface="+mj-ea"/>
                          <a:ea typeface="+mj-ea"/>
                          <a:cs typeface="+mn-cs"/>
                        </a:rPr>
                        <a:t>注</a:t>
                      </a:r>
                      <a:r>
                        <a:rPr lang="en-US" altLang="zh-CN" sz="1400" b="1" kern="0" dirty="0" smtClean="0">
                          <a:solidFill>
                            <a:srgbClr val="000099"/>
                          </a:solidFill>
                          <a:latin typeface="+mj-ea"/>
                          <a:ea typeface="+mj-ea"/>
                          <a:cs typeface="+mn-cs"/>
                        </a:rPr>
                        <a:t>1】</a:t>
                      </a:r>
                      <a:r>
                        <a:rPr lang="zh-CN" altLang="en-US" sz="1400" b="1" kern="0" dirty="0" smtClean="0">
                          <a:solidFill>
                            <a:srgbClr val="000099"/>
                          </a:solidFill>
                          <a:latin typeface="+mj-ea"/>
                          <a:ea typeface="+mj-ea"/>
                          <a:cs typeface="+mn-cs"/>
                        </a:rPr>
                        <a:t>检查辅具包括特别针对提交产品的夹具、计量型和计数型量具、模具、样板和透明胶板。</a:t>
                      </a:r>
                      <a:endParaRPr lang="en-US" altLang="zh-CN" sz="1400" b="1" kern="0" dirty="0" smtClean="0">
                        <a:solidFill>
                          <a:srgbClr val="000099"/>
                        </a:solidFill>
                        <a:latin typeface="+mj-ea"/>
                        <a:ea typeface="+mj-ea"/>
                        <a:cs typeface="+mn-cs"/>
                      </a:endParaRPr>
                    </a:p>
                    <a:p>
                      <a:pPr marL="342900" lvl="0" indent="-342900" fontAlgn="base">
                        <a:lnSpc>
                          <a:spcPts val="3000"/>
                        </a:lnSpc>
                        <a:spcAft>
                          <a:spcPct val="0"/>
                        </a:spcAft>
                        <a:buFont typeface="+mj-lt"/>
                        <a:buNone/>
                        <a:defRPr/>
                      </a:pPr>
                      <a:r>
                        <a:rPr lang="en-US" altLang="zh-CN" sz="1400" b="1" kern="0" dirty="0" smtClean="0">
                          <a:solidFill>
                            <a:srgbClr val="000099"/>
                          </a:solidFill>
                          <a:latin typeface="+mj-ea"/>
                          <a:ea typeface="+mj-ea"/>
                          <a:cs typeface="+mn-cs"/>
                        </a:rPr>
                        <a:t>【</a:t>
                      </a:r>
                      <a:r>
                        <a:rPr lang="zh-CN" altLang="en-US" sz="1400" b="1" kern="0" dirty="0" smtClean="0">
                          <a:solidFill>
                            <a:srgbClr val="000099"/>
                          </a:solidFill>
                          <a:latin typeface="+mj-ea"/>
                          <a:ea typeface="+mj-ea"/>
                          <a:cs typeface="+mn-cs"/>
                        </a:rPr>
                        <a:t>注</a:t>
                      </a:r>
                      <a:r>
                        <a:rPr lang="en-US" altLang="zh-CN" sz="1400" b="1" kern="0" dirty="0" smtClean="0">
                          <a:solidFill>
                            <a:srgbClr val="000099"/>
                          </a:solidFill>
                          <a:latin typeface="+mj-ea"/>
                          <a:ea typeface="+mj-ea"/>
                          <a:cs typeface="+mn-cs"/>
                        </a:rPr>
                        <a:t>2】</a:t>
                      </a:r>
                      <a:r>
                        <a:rPr lang="zh-CN" altLang="en-US" sz="1400" b="1" kern="0" dirty="0" smtClean="0">
                          <a:solidFill>
                            <a:srgbClr val="000099"/>
                          </a:solidFill>
                          <a:latin typeface="+mj-ea"/>
                          <a:ea typeface="+mj-ea"/>
                          <a:cs typeface="+mn-cs"/>
                        </a:rPr>
                        <a:t>检查辅具通常不适用于散装材料，如果要用，应联系授权的顾客代表。</a:t>
                      </a:r>
                      <a:endParaRPr lang="en-US" altLang="zh-CN" sz="1400" b="1" kern="0" dirty="0" smtClean="0">
                        <a:solidFill>
                          <a:srgbClr val="000099"/>
                        </a:solidFill>
                        <a:latin typeface="+mj-ea"/>
                        <a:ea typeface="+mj-ea"/>
                        <a:cs typeface="+mn-cs"/>
                      </a:endParaRPr>
                    </a:p>
                    <a:p>
                      <a:pPr marL="342900" lvl="0" indent="-342900" fontAlgn="base">
                        <a:lnSpc>
                          <a:spcPts val="2000"/>
                        </a:lnSpc>
                        <a:spcAft>
                          <a:spcPct val="0"/>
                        </a:spcAft>
                        <a:buFont typeface="+mj-lt"/>
                        <a:buNone/>
                        <a:defRPr/>
                      </a:pPr>
                      <a:endParaRPr lang="en-US" altLang="zh-CN" sz="1400" b="1" kern="0" dirty="0" smtClean="0">
                        <a:solidFill>
                          <a:srgbClr val="000099"/>
                        </a:solidFill>
                        <a:latin typeface="+mj-ea"/>
                        <a:ea typeface="+mj-ea"/>
                        <a:cs typeface="+mn-cs"/>
                      </a:endParaRPr>
                    </a:p>
                    <a:p>
                      <a:pPr marL="342900" lvl="0" indent="-342900" fontAlgn="base">
                        <a:lnSpc>
                          <a:spcPts val="3000"/>
                        </a:lnSpc>
                        <a:spcAft>
                          <a:spcPct val="0"/>
                        </a:spcAft>
                        <a:buFont typeface="+mj-lt"/>
                        <a:buNone/>
                        <a:defRPr/>
                      </a:pPr>
                      <a:endParaRPr lang="en-US" altLang="zh-CN" sz="1400" b="1" kern="0" dirty="0" smtClean="0">
                        <a:solidFill>
                          <a:srgbClr val="000099"/>
                        </a:solidFill>
                        <a:latin typeface="+mj-ea"/>
                        <a:ea typeface="+mj-ea"/>
                        <a:cs typeface="+mn-cs"/>
                      </a:endParaRPr>
                    </a:p>
                    <a:p>
                      <a:pPr marL="0" lvl="0" indent="-342900" algn="l" defTabSz="914400" rtl="0" eaLnBrk="0" fontAlgn="base" latinLnBrk="0" hangingPunct="0">
                        <a:lnSpc>
                          <a:spcPts val="3200"/>
                        </a:lnSpc>
                        <a:spcAft>
                          <a:spcPct val="0"/>
                        </a:spcAft>
                        <a:buClr>
                          <a:schemeClr val="accent2"/>
                        </a:buClr>
                        <a:buSzPct val="85000"/>
                        <a:buFont typeface="+mj-lt"/>
                        <a:buNone/>
                        <a:defRPr/>
                      </a:pPr>
                      <a:r>
                        <a:rPr lang="zh-CN" altLang="en-US" sz="1400" b="1" kern="0" dirty="0" smtClean="0">
                          <a:solidFill>
                            <a:srgbClr val="FF0000"/>
                          </a:solidFill>
                          <a:latin typeface="+mj-ea"/>
                          <a:ea typeface="+mj-ea"/>
                          <a:cs typeface="+mn-cs"/>
                        </a:rPr>
                        <a:t>       组织必须有 与所有适用的顾客特殊要求相符的记录。对于散装材料，在</a:t>
                      </a:r>
                      <a:r>
                        <a:rPr lang="en-US" altLang="zh-CN" sz="1400" b="1" kern="0" dirty="0" smtClean="0">
                          <a:solidFill>
                            <a:srgbClr val="FF0000"/>
                          </a:solidFill>
                          <a:latin typeface="+mj-ea"/>
                          <a:ea typeface="+mj-ea"/>
                          <a:cs typeface="+mn-cs"/>
                        </a:rPr>
                        <a:t>《</a:t>
                      </a:r>
                      <a:r>
                        <a:rPr lang="zh-CN" altLang="en-US" sz="1400" b="1" kern="0" dirty="0" smtClean="0">
                          <a:solidFill>
                            <a:srgbClr val="FF0000"/>
                          </a:solidFill>
                          <a:latin typeface="+mj-ea"/>
                          <a:ea typeface="+mj-ea"/>
                          <a:cs typeface="+mn-cs"/>
                        </a:rPr>
                        <a:t>散装材料要求检查表</a:t>
                      </a:r>
                      <a:r>
                        <a:rPr lang="en-US" altLang="zh-CN" sz="1400" b="1" kern="0" dirty="0" smtClean="0">
                          <a:solidFill>
                            <a:srgbClr val="FF0000"/>
                          </a:solidFill>
                          <a:latin typeface="+mj-ea"/>
                          <a:ea typeface="+mj-ea"/>
                          <a:cs typeface="+mn-cs"/>
                        </a:rPr>
                        <a:t>》</a:t>
                      </a:r>
                      <a:r>
                        <a:rPr lang="zh-CN" altLang="en-US" sz="1400" b="1" kern="0" dirty="0" smtClean="0">
                          <a:solidFill>
                            <a:srgbClr val="FF0000"/>
                          </a:solidFill>
                          <a:latin typeface="+mj-ea"/>
                          <a:ea typeface="+mj-ea"/>
                          <a:cs typeface="+mn-cs"/>
                        </a:rPr>
                        <a:t>中必须对适用的顾客特殊要求有文字记录。</a:t>
                      </a:r>
                      <a:endParaRPr lang="en-US" altLang="zh-CN" sz="1400" b="1" kern="0" dirty="0" smtClean="0">
                        <a:solidFill>
                          <a:srgbClr val="FF0000"/>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sp>
        <p:nvSpPr>
          <p:cNvPr id="5" name="矩形 4"/>
          <p:cNvSpPr/>
          <p:nvPr/>
        </p:nvSpPr>
        <p:spPr>
          <a:xfrm>
            <a:off x="323528" y="4161534"/>
            <a:ext cx="8496944" cy="352150"/>
          </a:xfrm>
          <a:prstGeom prst="rect">
            <a:avLst/>
          </a:prstGeom>
          <a:ln>
            <a:solidFill>
              <a:schemeClr val="accent1">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altLang="zh-CN" b="1" dirty="0" smtClean="0">
                <a:solidFill>
                  <a:schemeClr val="bg1"/>
                </a:solidFill>
              </a:rPr>
              <a:t>2. </a:t>
            </a:r>
            <a:r>
              <a:rPr lang="en-US" altLang="zh-CN" b="1" dirty="0" smtClean="0">
                <a:latin typeface="+mn-ea"/>
                <a:cs typeface="Times New Roman" panose="02020603050405020304" pitchFamily="18" charset="0"/>
              </a:rPr>
              <a:t>PPAP</a:t>
            </a:r>
            <a:r>
              <a:rPr lang="zh-CN" altLang="en-US" b="1" dirty="0" smtClean="0">
                <a:latin typeface="+mn-ea"/>
                <a:cs typeface="Times New Roman" panose="02020603050405020304" pitchFamily="18" charset="0"/>
              </a:rPr>
              <a:t>要求</a:t>
            </a:r>
            <a:r>
              <a:rPr lang="en-US" altLang="zh-CN" b="1" dirty="0" smtClean="0">
                <a:latin typeface="+mn-ea"/>
                <a:cs typeface="Times New Roman" panose="02020603050405020304" pitchFamily="18" charset="0"/>
              </a:rPr>
              <a:t>——2.17 </a:t>
            </a:r>
            <a:r>
              <a:rPr lang="zh-CN" altLang="en-US" b="1" dirty="0" smtClean="0">
                <a:latin typeface="+mn-ea"/>
                <a:cs typeface="Times New Roman" panose="02020603050405020304" pitchFamily="18" charset="0"/>
              </a:rPr>
              <a:t>顾客的特殊要求</a:t>
            </a:r>
            <a:endParaRPr lang="zh-CN" altLang="en-US" b="1" dirty="0" smtClean="0">
              <a:solidFill>
                <a:srgbClr val="FF0000"/>
              </a:solidFill>
              <a:latin typeface="黑体" pitchFamily="49" charset="-122"/>
              <a:ea typeface="黑体" pitchFamily="49" charset="-122"/>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第二章    </a:t>
            </a:r>
            <a:r>
              <a:rPr lang="en-US" altLang="zh-CN" dirty="0" smtClean="0"/>
              <a:t>PPAP</a:t>
            </a:r>
            <a:r>
              <a:rPr lang="zh-CN" altLang="en-US" dirty="0" smtClean="0"/>
              <a:t>的过程要求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536504"/>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2017">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2. PPAP</a:t>
                      </a:r>
                      <a:r>
                        <a:rPr lang="zh-CN" altLang="en-US" sz="1800" b="1" dirty="0" smtClean="0">
                          <a:effectLst/>
                          <a:latin typeface="+mn-ea"/>
                          <a:ea typeface="+mn-ea"/>
                          <a:cs typeface="Times New Roman" panose="02020603050405020304" pitchFamily="18" charset="0"/>
                        </a:rPr>
                        <a:t>要求</a:t>
                      </a:r>
                      <a:r>
                        <a:rPr lang="en-US" altLang="zh-CN" sz="1800" b="1" dirty="0" smtClean="0">
                          <a:effectLst/>
                          <a:latin typeface="+mn-ea"/>
                          <a:ea typeface="+mn-ea"/>
                          <a:cs typeface="Times New Roman" panose="02020603050405020304" pitchFamily="18" charset="0"/>
                        </a:rPr>
                        <a:t>——2.18 </a:t>
                      </a:r>
                      <a:r>
                        <a:rPr lang="zh-CN" altLang="en-US" sz="1800" b="1" dirty="0" smtClean="0">
                          <a:effectLst/>
                          <a:latin typeface="+mn-ea"/>
                          <a:ea typeface="+mn-ea"/>
                          <a:cs typeface="Times New Roman" panose="02020603050405020304" pitchFamily="18" charset="0"/>
                        </a:rPr>
                        <a:t>零件提交保证书（</a:t>
                      </a:r>
                      <a:r>
                        <a:rPr lang="en-US" altLang="zh-CN" sz="1800" b="1" dirty="0" smtClean="0">
                          <a:effectLst/>
                          <a:latin typeface="+mn-ea"/>
                          <a:ea typeface="+mn-ea"/>
                          <a:cs typeface="Times New Roman" panose="02020603050405020304" pitchFamily="18" charset="0"/>
                        </a:rPr>
                        <a:t>PSW</a:t>
                      </a:r>
                      <a:r>
                        <a:rPr lang="zh-CN" altLang="en-US" sz="1800" b="1" dirty="0" smtClean="0">
                          <a:effectLst/>
                          <a:latin typeface="+mn-ea"/>
                          <a:ea typeface="+mn-ea"/>
                          <a:cs typeface="Times New Roman" panose="02020603050405020304" pitchFamily="18" charset="0"/>
                        </a:rPr>
                        <a:t>）</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164487">
                <a:tc>
                  <a:txBody>
                    <a:bodyPr/>
                    <a:lstStyle/>
                    <a:p>
                      <a:pPr eaLnBrk="0" hangingPunct="0">
                        <a:lnSpc>
                          <a:spcPts val="3300"/>
                        </a:lnSpc>
                        <a:buClr>
                          <a:schemeClr val="accent2"/>
                        </a:buClr>
                        <a:buSzPct val="85000"/>
                      </a:pPr>
                      <a:r>
                        <a:rPr lang="zh-CN" altLang="en-US" sz="1400" b="1" kern="0" dirty="0" smtClean="0">
                          <a:solidFill>
                            <a:srgbClr val="FF0000"/>
                          </a:solidFill>
                          <a:latin typeface="+mj-ea"/>
                          <a:ea typeface="+mj-ea"/>
                          <a:cs typeface="+mn-cs"/>
                        </a:rPr>
                        <a:t>       在完成所有要求的测量和试验后，组织应完成零件提交保证书（</a:t>
                      </a:r>
                      <a:r>
                        <a:rPr lang="en-US" altLang="zh-CN" sz="1400" b="1" kern="0" dirty="0" smtClean="0">
                          <a:solidFill>
                            <a:srgbClr val="FF0000"/>
                          </a:solidFill>
                          <a:latin typeface="+mj-ea"/>
                          <a:ea typeface="+mj-ea"/>
                          <a:cs typeface="+mn-cs"/>
                        </a:rPr>
                        <a:t>PSW</a:t>
                      </a:r>
                      <a:r>
                        <a:rPr lang="zh-CN" altLang="en-US" sz="1400" b="1" kern="0" dirty="0" smtClean="0">
                          <a:solidFill>
                            <a:srgbClr val="FF0000"/>
                          </a:solidFill>
                          <a:latin typeface="+mj-ea"/>
                          <a:ea typeface="+mj-ea"/>
                          <a:cs typeface="+mn-cs"/>
                        </a:rPr>
                        <a:t>）。</a:t>
                      </a:r>
                      <a:endParaRPr lang="en-US" altLang="zh-CN" sz="1400" b="1" kern="0" dirty="0" smtClean="0">
                        <a:solidFill>
                          <a:srgbClr val="FF0000"/>
                        </a:solidFill>
                        <a:latin typeface="+mj-ea"/>
                        <a:ea typeface="+mj-ea"/>
                        <a:cs typeface="+mn-cs"/>
                      </a:endParaRPr>
                    </a:p>
                    <a:p>
                      <a:pPr eaLnBrk="0" hangingPunct="0">
                        <a:lnSpc>
                          <a:spcPts val="3300"/>
                        </a:lnSpc>
                        <a:buClr>
                          <a:schemeClr val="accent2"/>
                        </a:buClr>
                        <a:buSzPct val="85000"/>
                      </a:pPr>
                      <a:r>
                        <a:rPr lang="en-US" altLang="zh-CN" sz="1400" b="1" kern="0" dirty="0" smtClean="0">
                          <a:solidFill>
                            <a:srgbClr val="FF0000"/>
                          </a:solidFill>
                          <a:latin typeface="+mj-ea"/>
                          <a:ea typeface="+mj-ea"/>
                          <a:cs typeface="+mn-cs"/>
                        </a:rPr>
                        <a:t>       </a:t>
                      </a:r>
                      <a:r>
                        <a:rPr lang="zh-CN" altLang="en-US" sz="1400" b="1" kern="0" dirty="0" smtClean="0">
                          <a:solidFill>
                            <a:srgbClr val="FF0000"/>
                          </a:solidFill>
                          <a:latin typeface="+mj-ea"/>
                          <a:ea typeface="+mj-ea"/>
                          <a:cs typeface="+mn-cs"/>
                        </a:rPr>
                        <a:t>每一个顾客零件编号都必须完成一份单独的</a:t>
                      </a:r>
                      <a:r>
                        <a:rPr lang="en-US" altLang="zh-CN" sz="1400" b="1" kern="0" dirty="0" smtClean="0">
                          <a:solidFill>
                            <a:srgbClr val="FF0000"/>
                          </a:solidFill>
                          <a:latin typeface="+mj-ea"/>
                          <a:ea typeface="+mj-ea"/>
                          <a:cs typeface="+mn-cs"/>
                        </a:rPr>
                        <a:t>PSW</a:t>
                      </a:r>
                      <a:r>
                        <a:rPr lang="zh-CN" altLang="en-US" sz="1400" b="1" kern="0" dirty="0" smtClean="0">
                          <a:solidFill>
                            <a:srgbClr val="FF0000"/>
                          </a:solidFill>
                          <a:latin typeface="+mj-ea"/>
                          <a:ea typeface="+mj-ea"/>
                          <a:cs typeface="+mn-cs"/>
                        </a:rPr>
                        <a:t>，除非经授权的顾客代表同意其它的形式。</a:t>
                      </a:r>
                      <a:endParaRPr lang="en-US" altLang="zh-CN" sz="1400" b="1" kern="0" dirty="0" smtClean="0">
                        <a:solidFill>
                          <a:srgbClr val="FF0000"/>
                        </a:solidFill>
                        <a:latin typeface="+mj-ea"/>
                        <a:ea typeface="+mj-ea"/>
                        <a:cs typeface="+mn-cs"/>
                      </a:endParaRPr>
                    </a:p>
                    <a:p>
                      <a:pPr eaLnBrk="0" hangingPunct="0">
                        <a:lnSpc>
                          <a:spcPts val="3300"/>
                        </a:lnSpc>
                        <a:buClr>
                          <a:schemeClr val="accent2"/>
                        </a:buClr>
                        <a:buSzPct val="85000"/>
                      </a:pPr>
                      <a:r>
                        <a:rPr lang="zh-CN" altLang="en-US" sz="1400" b="1" kern="0" dirty="0" smtClean="0">
                          <a:solidFill>
                            <a:srgbClr val="FF0000"/>
                          </a:solidFill>
                          <a:latin typeface="+mj-ea"/>
                          <a:ea typeface="+mj-ea"/>
                          <a:cs typeface="+mn-cs"/>
                        </a:rPr>
                        <a:t>       如果零件的生产是采用一个以上的多模腔、成型模、工装、冲模、样板模型、或采用如生产线或生产单元之类加工的，则组织必须对每一处的每个零件进行测量、评价，同时在</a:t>
                      </a:r>
                      <a:r>
                        <a:rPr lang="en-US" altLang="zh-CN" sz="1400" b="1" kern="0" dirty="0" smtClean="0">
                          <a:solidFill>
                            <a:srgbClr val="FF0000"/>
                          </a:solidFill>
                          <a:latin typeface="+mj-ea"/>
                          <a:ea typeface="+mj-ea"/>
                          <a:cs typeface="+mn-cs"/>
                        </a:rPr>
                        <a:t>PSW</a:t>
                      </a:r>
                      <a:r>
                        <a:rPr lang="zh-CN" altLang="en-US" sz="1400" b="1" kern="0" dirty="0" smtClean="0">
                          <a:solidFill>
                            <a:srgbClr val="FF0000"/>
                          </a:solidFill>
                          <a:latin typeface="+mj-ea"/>
                          <a:ea typeface="+mj-ea"/>
                          <a:cs typeface="+mn-cs"/>
                        </a:rPr>
                        <a:t>上（或附件）的“成型模</a:t>
                      </a:r>
                      <a:r>
                        <a:rPr lang="en-US" altLang="zh-CN" sz="1400" b="1" kern="0" dirty="0" smtClean="0">
                          <a:solidFill>
                            <a:srgbClr val="FF0000"/>
                          </a:solidFill>
                          <a:latin typeface="+mj-ea"/>
                          <a:ea typeface="+mj-ea"/>
                          <a:cs typeface="+mn-cs"/>
                        </a:rPr>
                        <a:t>/</a:t>
                      </a:r>
                      <a:r>
                        <a:rPr lang="zh-CN" altLang="en-US" sz="1400" b="1" kern="0" dirty="0" smtClean="0">
                          <a:solidFill>
                            <a:srgbClr val="FF0000"/>
                          </a:solidFill>
                          <a:latin typeface="+mj-ea"/>
                          <a:ea typeface="+mj-ea"/>
                          <a:cs typeface="+mn-cs"/>
                        </a:rPr>
                        <a:t>多模腔</a:t>
                      </a:r>
                      <a:r>
                        <a:rPr lang="en-US" altLang="zh-CN" sz="1400" b="1" kern="0" dirty="0" smtClean="0">
                          <a:solidFill>
                            <a:srgbClr val="FF0000"/>
                          </a:solidFill>
                          <a:latin typeface="+mj-ea"/>
                          <a:ea typeface="+mj-ea"/>
                          <a:cs typeface="+mn-cs"/>
                        </a:rPr>
                        <a:t>/</a:t>
                      </a:r>
                      <a:r>
                        <a:rPr lang="zh-CN" altLang="en-US" sz="1400" b="1" kern="0" dirty="0" smtClean="0">
                          <a:solidFill>
                            <a:srgbClr val="FF0000"/>
                          </a:solidFill>
                          <a:latin typeface="+mj-ea"/>
                          <a:ea typeface="+mj-ea"/>
                          <a:cs typeface="+mn-cs"/>
                        </a:rPr>
                        <a:t>生产过程”栏中填入特定的多模腔、成型模、生产线等。</a:t>
                      </a:r>
                      <a:endParaRPr lang="en-US" altLang="zh-CN" sz="1400" b="1" kern="0" dirty="0" smtClean="0">
                        <a:solidFill>
                          <a:srgbClr val="FF0000"/>
                        </a:solidFill>
                        <a:latin typeface="+mj-ea"/>
                        <a:ea typeface="+mj-ea"/>
                        <a:cs typeface="+mn-cs"/>
                      </a:endParaRPr>
                    </a:p>
                    <a:p>
                      <a:pPr eaLnBrk="0" hangingPunct="0">
                        <a:lnSpc>
                          <a:spcPts val="3300"/>
                        </a:lnSpc>
                        <a:buClr>
                          <a:schemeClr val="accent2"/>
                        </a:buClr>
                        <a:buSzPct val="85000"/>
                      </a:pPr>
                      <a:r>
                        <a:rPr lang="zh-CN" altLang="en-US" sz="1400" b="1" kern="0" dirty="0" smtClean="0">
                          <a:solidFill>
                            <a:schemeClr val="accent5">
                              <a:lumMod val="50000"/>
                            </a:schemeClr>
                          </a:solidFill>
                          <a:latin typeface="黑体" pitchFamily="49" charset="-122"/>
                          <a:ea typeface="黑体" pitchFamily="49" charset="-122"/>
                        </a:rPr>
                        <a:t>    </a:t>
                      </a:r>
                      <a:r>
                        <a:rPr lang="zh-CN" altLang="en-US" sz="1400" b="1" kern="0" dirty="0" smtClean="0">
                          <a:solidFill>
                            <a:srgbClr val="FF0000"/>
                          </a:solidFill>
                          <a:latin typeface="+mj-ea"/>
                          <a:ea typeface="+mj-ea"/>
                          <a:cs typeface="+mn-cs"/>
                        </a:rPr>
                        <a:t>组织必须确定所有测量和试验结果符合顾客要求，并且可随时得到所要求的各种文件。经授权的组织代表应签署</a:t>
                      </a:r>
                      <a:r>
                        <a:rPr lang="en-US" altLang="zh-CN" sz="1400" b="1" kern="0" dirty="0" smtClean="0">
                          <a:solidFill>
                            <a:srgbClr val="FF0000"/>
                          </a:solidFill>
                          <a:latin typeface="+mj-ea"/>
                          <a:ea typeface="+mj-ea"/>
                          <a:cs typeface="+mn-cs"/>
                        </a:rPr>
                        <a:t>PSW</a:t>
                      </a:r>
                      <a:r>
                        <a:rPr lang="zh-CN" altLang="en-US" sz="1400" b="1" kern="0" dirty="0" smtClean="0">
                          <a:solidFill>
                            <a:srgbClr val="FF0000"/>
                          </a:solidFill>
                          <a:latin typeface="+mj-ea"/>
                          <a:ea typeface="+mj-ea"/>
                          <a:cs typeface="+mn-cs"/>
                        </a:rPr>
                        <a:t>，并注明联系信息。</a:t>
                      </a:r>
                      <a:endParaRPr lang="zh-CN" altLang="zh-CN" sz="1400" b="1" kern="0" dirty="0" smtClean="0">
                        <a:solidFill>
                          <a:srgbClr val="FF0000"/>
                        </a:solidFill>
                        <a:latin typeface="+mj-ea"/>
                        <a:ea typeface="+mj-ea"/>
                        <a:cs typeface="+mn-cs"/>
                      </a:endParaRPr>
                    </a:p>
                    <a:p>
                      <a:pPr eaLnBrk="0" hangingPunct="0">
                        <a:lnSpc>
                          <a:spcPts val="3200"/>
                        </a:lnSpc>
                        <a:buClr>
                          <a:schemeClr val="accent2"/>
                        </a:buClr>
                        <a:buSzPct val="85000"/>
                      </a:pPr>
                      <a:endParaRPr lang="en-US" altLang="zh-CN" sz="1400" b="1" kern="0" dirty="0" smtClean="0">
                        <a:solidFill>
                          <a:srgbClr val="FF0000"/>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C:\Users\Administrator\AppData\Roaming\Tencent\Users\528295744\QQ\WinTemp\RichOle\K4H)L`$CE2R`{`V}6`_H%@I.png"/>
          <p:cNvPicPr>
            <a:picLocks noChangeAspect="1" noChangeArrowheads="1"/>
          </p:cNvPicPr>
          <p:nvPr/>
        </p:nvPicPr>
        <p:blipFill>
          <a:blip r:embed="rId2" cstate="print"/>
          <a:srcRect/>
          <a:stretch>
            <a:fillRect/>
          </a:stretch>
        </p:blipFill>
        <p:spPr bwMode="auto">
          <a:xfrm>
            <a:off x="-714412" y="769268"/>
            <a:ext cx="5572125" cy="4800600"/>
          </a:xfrm>
          <a:prstGeom prst="rect">
            <a:avLst/>
          </a:prstGeom>
          <a:noFill/>
        </p:spPr>
      </p:pic>
      <p:pic>
        <p:nvPicPr>
          <p:cNvPr id="4" name="Picture 5" descr="C:\Users\Administrator\AppData\Roaming\Tencent\Users\528295744\QQ\WinTemp\RichOle\DJAS1_Z61YYK4VEVM`X(LBN.png"/>
          <p:cNvPicPr>
            <a:picLocks noChangeAspect="1" noChangeArrowheads="1"/>
          </p:cNvPicPr>
          <p:nvPr/>
        </p:nvPicPr>
        <p:blipFill>
          <a:blip r:embed="rId3" cstate="print"/>
          <a:srcRect/>
          <a:stretch>
            <a:fillRect/>
          </a:stretch>
        </p:blipFill>
        <p:spPr bwMode="auto">
          <a:xfrm>
            <a:off x="4857752" y="769278"/>
            <a:ext cx="5572125" cy="4829175"/>
          </a:xfrm>
          <a:prstGeom prst="rect">
            <a:avLst/>
          </a:prstGeom>
          <a:noFill/>
        </p:spPr>
      </p:pic>
      <p:sp>
        <p:nvSpPr>
          <p:cNvPr id="5" name="标题 1"/>
          <p:cNvSpPr>
            <a:spLocks noGrp="1"/>
          </p:cNvSpPr>
          <p:nvPr>
            <p:ph type="title"/>
          </p:nvPr>
        </p:nvSpPr>
        <p:spPr>
          <a:xfrm>
            <a:off x="294126" y="121568"/>
            <a:ext cx="5832475" cy="647700"/>
          </a:xfrm>
        </p:spPr>
        <p:txBody>
          <a:bodyPr>
            <a:normAutofit/>
          </a:bodyPr>
          <a:lstStyle/>
          <a:p>
            <a:pPr algn="r"/>
            <a:r>
              <a:rPr lang="zh-CN" altLang="en-US" sz="3200" dirty="0" smtClean="0"/>
              <a:t>零件提交保证书</a:t>
            </a:r>
            <a:endParaRPr lang="zh-CN" altLang="en-US" sz="32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第二章    </a:t>
            </a:r>
            <a:r>
              <a:rPr lang="en-US" altLang="zh-CN" dirty="0" smtClean="0"/>
              <a:t>PPAP</a:t>
            </a:r>
            <a:r>
              <a:rPr lang="zh-CN" altLang="en-US" dirty="0" smtClean="0"/>
              <a:t>的过程要求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536504"/>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2017">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2. PPAP</a:t>
                      </a:r>
                      <a:r>
                        <a:rPr lang="zh-CN" altLang="en-US" sz="1800" b="1" dirty="0" smtClean="0">
                          <a:effectLst/>
                          <a:latin typeface="+mn-ea"/>
                          <a:ea typeface="+mn-ea"/>
                          <a:cs typeface="Times New Roman" panose="02020603050405020304" pitchFamily="18" charset="0"/>
                        </a:rPr>
                        <a:t>要求</a:t>
                      </a:r>
                      <a:r>
                        <a:rPr lang="en-US" altLang="zh-CN" sz="1800" b="1" dirty="0" smtClean="0">
                          <a:effectLst/>
                          <a:latin typeface="+mn-ea"/>
                          <a:ea typeface="+mn-ea"/>
                          <a:cs typeface="Times New Roman" panose="02020603050405020304" pitchFamily="18" charset="0"/>
                        </a:rPr>
                        <a:t>——2.18.1 </a:t>
                      </a:r>
                      <a:r>
                        <a:rPr lang="zh-CN" altLang="en-US" sz="1800" b="1" dirty="0" smtClean="0">
                          <a:effectLst/>
                          <a:latin typeface="+mn-ea"/>
                          <a:ea typeface="+mn-ea"/>
                          <a:cs typeface="Times New Roman" panose="02020603050405020304" pitchFamily="18" charset="0"/>
                        </a:rPr>
                        <a:t>零件重量（质量）</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164487">
                <a:tc>
                  <a:txBody>
                    <a:bodyPr/>
                    <a:lstStyle/>
                    <a:p>
                      <a:pPr eaLnBrk="0" hangingPunct="0">
                        <a:lnSpc>
                          <a:spcPts val="3300"/>
                        </a:lnSpc>
                        <a:buClr>
                          <a:schemeClr val="accent2"/>
                        </a:buClr>
                        <a:buSzPct val="85000"/>
                      </a:pPr>
                      <a:r>
                        <a:rPr lang="zh-CN" altLang="en-US" sz="1400" b="1" kern="0" dirty="0" smtClean="0">
                          <a:solidFill>
                            <a:srgbClr val="FF0000"/>
                          </a:solidFill>
                          <a:latin typeface="+mj-ea"/>
                          <a:ea typeface="+mj-ea"/>
                          <a:cs typeface="+mn-cs"/>
                        </a:rPr>
                        <a:t>       组织应在</a:t>
                      </a:r>
                      <a:r>
                        <a:rPr lang="en-US" altLang="zh-CN" sz="1400" b="1" kern="0" dirty="0" smtClean="0">
                          <a:solidFill>
                            <a:srgbClr val="FF0000"/>
                          </a:solidFill>
                          <a:latin typeface="+mj-ea"/>
                          <a:ea typeface="+mj-ea"/>
                          <a:cs typeface="+mn-cs"/>
                        </a:rPr>
                        <a:t>PSW</a:t>
                      </a:r>
                      <a:r>
                        <a:rPr lang="zh-CN" altLang="en-US" sz="1400" b="1" kern="0" dirty="0" smtClean="0">
                          <a:solidFill>
                            <a:srgbClr val="FF0000"/>
                          </a:solidFill>
                          <a:latin typeface="+mj-ea"/>
                          <a:ea typeface="+mj-ea"/>
                          <a:cs typeface="+mn-cs"/>
                        </a:rPr>
                        <a:t>上表明要发运零件的重量，且一律用千克来表示（除非顾客另有规定），并精确到小数点后</a:t>
                      </a:r>
                      <a:r>
                        <a:rPr lang="en-US" altLang="zh-CN" sz="1400" b="1" kern="0" dirty="0" smtClean="0">
                          <a:solidFill>
                            <a:srgbClr val="FF0000"/>
                          </a:solidFill>
                          <a:latin typeface="+mj-ea"/>
                          <a:ea typeface="+mj-ea"/>
                          <a:cs typeface="+mn-cs"/>
                        </a:rPr>
                        <a:t>4</a:t>
                      </a:r>
                      <a:r>
                        <a:rPr lang="zh-CN" altLang="en-US" sz="1400" b="1" kern="0" dirty="0" smtClean="0">
                          <a:solidFill>
                            <a:srgbClr val="FF0000"/>
                          </a:solidFill>
                          <a:latin typeface="+mj-ea"/>
                          <a:ea typeface="+mj-ea"/>
                          <a:cs typeface="+mn-cs"/>
                        </a:rPr>
                        <a:t>位（</a:t>
                      </a:r>
                      <a:r>
                        <a:rPr lang="en-US" altLang="zh-CN" sz="1400" b="1" kern="0" dirty="0" smtClean="0">
                          <a:solidFill>
                            <a:srgbClr val="FF0000"/>
                          </a:solidFill>
                          <a:latin typeface="+mj-ea"/>
                          <a:ea typeface="+mj-ea"/>
                          <a:cs typeface="+mn-cs"/>
                        </a:rPr>
                        <a:t>0.0000</a:t>
                      </a:r>
                      <a:r>
                        <a:rPr lang="zh-CN" altLang="en-US" sz="1400" b="1" kern="0" dirty="0" smtClean="0">
                          <a:solidFill>
                            <a:srgbClr val="FF0000"/>
                          </a:solidFill>
                          <a:latin typeface="+mj-ea"/>
                          <a:ea typeface="+mj-ea"/>
                          <a:cs typeface="+mn-cs"/>
                        </a:rPr>
                        <a:t>）。零件重量不包括运输时的保护装置、装配辅具或包装材料等。</a:t>
                      </a:r>
                      <a:endParaRPr lang="en-US" altLang="zh-CN" sz="1400" b="1" kern="0" dirty="0" smtClean="0">
                        <a:solidFill>
                          <a:srgbClr val="FF0000"/>
                        </a:solidFill>
                        <a:latin typeface="+mj-ea"/>
                        <a:ea typeface="+mj-ea"/>
                        <a:cs typeface="+mn-cs"/>
                      </a:endParaRPr>
                    </a:p>
                    <a:p>
                      <a:pPr eaLnBrk="0" hangingPunct="0">
                        <a:lnSpc>
                          <a:spcPts val="3300"/>
                        </a:lnSpc>
                        <a:buClr>
                          <a:schemeClr val="accent2"/>
                        </a:buClr>
                        <a:buSzPct val="85000"/>
                      </a:pPr>
                      <a:r>
                        <a:rPr lang="en-US" altLang="zh-CN" sz="1400" b="1" kern="0" dirty="0" smtClean="0">
                          <a:solidFill>
                            <a:srgbClr val="FF0000"/>
                          </a:solidFill>
                          <a:latin typeface="+mj-ea"/>
                          <a:ea typeface="+mj-ea"/>
                          <a:cs typeface="+mn-cs"/>
                        </a:rPr>
                        <a:t>       </a:t>
                      </a:r>
                      <a:r>
                        <a:rPr lang="zh-CN" altLang="en-US" sz="1400" b="1" kern="0" dirty="0" smtClean="0">
                          <a:solidFill>
                            <a:srgbClr val="FF0000"/>
                          </a:solidFill>
                          <a:latin typeface="+mj-ea"/>
                          <a:ea typeface="+mj-ea"/>
                          <a:cs typeface="+mn-cs"/>
                        </a:rPr>
                        <a:t>为了确定零件的重量，组织应采用随机选择</a:t>
                      </a:r>
                      <a:r>
                        <a:rPr lang="en-US" altLang="zh-CN" sz="1400" b="1" kern="0" dirty="0" smtClean="0">
                          <a:solidFill>
                            <a:srgbClr val="FF0000"/>
                          </a:solidFill>
                          <a:latin typeface="+mj-ea"/>
                          <a:ea typeface="+mj-ea"/>
                          <a:cs typeface="+mn-cs"/>
                        </a:rPr>
                        <a:t>10</a:t>
                      </a:r>
                      <a:r>
                        <a:rPr lang="zh-CN" altLang="en-US" sz="1400" b="1" kern="0" dirty="0" smtClean="0">
                          <a:solidFill>
                            <a:srgbClr val="FF0000"/>
                          </a:solidFill>
                          <a:latin typeface="+mj-ea"/>
                          <a:ea typeface="+mj-ea"/>
                          <a:cs typeface="+mn-cs"/>
                        </a:rPr>
                        <a:t>个零件分别称重，然后计算均值作为该零件的重量；对于实际生产的每个多模腔、工装、生产线或过程都应至少选取一个零件进行称重。</a:t>
                      </a:r>
                      <a:endParaRPr lang="en-US" altLang="zh-CN" sz="1400" b="1" kern="0" dirty="0" smtClean="0">
                        <a:solidFill>
                          <a:srgbClr val="FF0000"/>
                        </a:solidFill>
                        <a:latin typeface="+mj-ea"/>
                        <a:ea typeface="+mj-ea"/>
                        <a:cs typeface="+mn-cs"/>
                      </a:endParaRPr>
                    </a:p>
                    <a:p>
                      <a:pPr eaLnBrk="0" hangingPunct="0">
                        <a:lnSpc>
                          <a:spcPts val="3200"/>
                        </a:lnSpc>
                        <a:buClr>
                          <a:schemeClr val="accent2"/>
                        </a:buClr>
                        <a:buSzPct val="85000"/>
                      </a:pPr>
                      <a:r>
                        <a:rPr lang="en-US" altLang="zh-CN" sz="1400" b="1" kern="0" dirty="0" smtClean="0">
                          <a:solidFill>
                            <a:srgbClr val="000099"/>
                          </a:solidFill>
                          <a:latin typeface="+mj-ea"/>
                          <a:ea typeface="+mj-ea"/>
                          <a:cs typeface="+mn-cs"/>
                        </a:rPr>
                        <a:t>【</a:t>
                      </a:r>
                      <a:r>
                        <a:rPr lang="zh-CN" altLang="en-US" sz="1400" b="1" kern="0" dirty="0" smtClean="0">
                          <a:solidFill>
                            <a:srgbClr val="000099"/>
                          </a:solidFill>
                          <a:latin typeface="+mj-ea"/>
                          <a:ea typeface="+mj-ea"/>
                          <a:cs typeface="+mn-cs"/>
                        </a:rPr>
                        <a:t>注</a:t>
                      </a:r>
                      <a:r>
                        <a:rPr lang="en-US" altLang="zh-CN" sz="1400" b="1" kern="0" dirty="0" smtClean="0">
                          <a:solidFill>
                            <a:srgbClr val="000099"/>
                          </a:solidFill>
                          <a:latin typeface="+mj-ea"/>
                          <a:ea typeface="+mj-ea"/>
                          <a:cs typeface="+mn-cs"/>
                        </a:rPr>
                        <a:t>】</a:t>
                      </a:r>
                      <a:r>
                        <a:rPr lang="zh-CN" altLang="en-US" sz="1400" b="1" kern="0" dirty="0" smtClean="0">
                          <a:solidFill>
                            <a:srgbClr val="000099"/>
                          </a:solidFill>
                          <a:latin typeface="+mj-ea"/>
                          <a:ea typeface="+mj-ea"/>
                          <a:cs typeface="+mn-cs"/>
                        </a:rPr>
                        <a:t>这一重量是用于汽车重量分析，并不影响批准过程。当零件的数量达不到</a:t>
                      </a:r>
                      <a:r>
                        <a:rPr lang="en-US" altLang="zh-CN" sz="1400" b="1" kern="0" dirty="0" smtClean="0">
                          <a:solidFill>
                            <a:srgbClr val="000099"/>
                          </a:solidFill>
                          <a:latin typeface="+mj-ea"/>
                          <a:ea typeface="+mj-ea"/>
                          <a:cs typeface="+mn-cs"/>
                        </a:rPr>
                        <a:t>10</a:t>
                      </a:r>
                      <a:r>
                        <a:rPr lang="zh-CN" altLang="en-US" sz="1400" b="1" kern="0" dirty="0" smtClean="0">
                          <a:solidFill>
                            <a:srgbClr val="000099"/>
                          </a:solidFill>
                          <a:latin typeface="+mj-ea"/>
                          <a:ea typeface="+mj-ea"/>
                          <a:cs typeface="+mn-cs"/>
                        </a:rPr>
                        <a:t>件时，组织应该用要求的数量进行均值的计算。对于散装材料，零件重量不适用。</a:t>
                      </a:r>
                      <a:endParaRPr lang="en-US" altLang="zh-CN" sz="1400" b="1" kern="0" dirty="0" smtClean="0">
                        <a:solidFill>
                          <a:srgbClr val="000099"/>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4"/>
          <p:cNvSpPr/>
          <p:nvPr/>
        </p:nvSpPr>
        <p:spPr>
          <a:xfrm>
            <a:off x="1" y="1"/>
            <a:ext cx="3191461" cy="2137420"/>
          </a:xfrm>
          <a:prstGeom prst="rect">
            <a:avLst/>
          </a:prstGeom>
          <a:solidFill>
            <a:schemeClr val="bg1">
              <a:lumMod val="85000"/>
              <a:alpha val="70000"/>
            </a:schemeClr>
          </a:solidFill>
          <a:ln w="12700" cap="flat" cmpd="sng" algn="ctr">
            <a:noFill/>
            <a:prstDash val="solid"/>
            <a:miter lim="800000"/>
          </a:ln>
          <a:effectLst/>
        </p:spPr>
        <p:txBody>
          <a:bodyPr vert="horz" rtlCol="0" anchor="t"/>
          <a:lstStyle/>
          <a:p>
            <a:pPr algn="ctr"/>
            <a:endParaRPr lang="zh-CN" altLang="en-US" sz="2800" dirty="0">
              <a:solidFill>
                <a:schemeClr val="bg1"/>
              </a:solidFill>
              <a:latin typeface="方正粗宋简体"/>
              <a:ea typeface="方正粗宋简体"/>
            </a:endParaRPr>
          </a:p>
        </p:txBody>
      </p:sp>
      <p:sp>
        <p:nvSpPr>
          <p:cNvPr id="4" name="矩形 4"/>
          <p:cNvSpPr/>
          <p:nvPr/>
        </p:nvSpPr>
        <p:spPr>
          <a:xfrm>
            <a:off x="0" y="2137420"/>
            <a:ext cx="6897041" cy="1440160"/>
          </a:xfrm>
          <a:prstGeom prst="rect">
            <a:avLst/>
          </a:prstGeom>
          <a:solidFill>
            <a:srgbClr val="0072C6"/>
          </a:solidFill>
          <a:ln w="12700" cap="flat" cmpd="sng" algn="ctr">
            <a:noFill/>
            <a:prstDash val="solid"/>
            <a:miter lim="800000"/>
          </a:ln>
          <a:effectLst/>
        </p:spPr>
        <p:txBody>
          <a:bodyPr rtlCol="0" anchor="ctr"/>
          <a:lstStyle/>
          <a:p>
            <a:pPr algn="ctr"/>
            <a:r>
              <a:rPr lang="zh-CN" altLang="en-US" sz="4000" b="1" dirty="0" smtClean="0">
                <a:solidFill>
                  <a:schemeClr val="bg1"/>
                </a:solidFill>
                <a:latin typeface="黑体" pitchFamily="49" charset="-122"/>
                <a:ea typeface="黑体" pitchFamily="49" charset="-122"/>
              </a:rPr>
              <a:t>顾客的通知和提交要求</a:t>
            </a:r>
            <a:endParaRPr lang="zh-CN" altLang="en-US" sz="4000" b="1" dirty="0">
              <a:solidFill>
                <a:schemeClr val="bg1"/>
              </a:solidFill>
              <a:latin typeface="黑体" pitchFamily="49" charset="-122"/>
              <a:ea typeface="黑体" pitchFamily="49" charset="-122"/>
            </a:endParaRPr>
          </a:p>
        </p:txBody>
      </p:sp>
      <p:pic>
        <p:nvPicPr>
          <p:cNvPr id="5" name="图片 4"/>
          <p:cNvPicPr>
            <a:picLocks noChangeAspect="1"/>
          </p:cNvPicPr>
          <p:nvPr/>
        </p:nvPicPr>
        <p:blipFill rotWithShape="1">
          <a:blip r:embed="rId2" cstate="print">
            <a:extLst>
              <a:ext uri="{28A0092B-C50C-407E-A947-70E740481C1C}">
                <a14:useLocalDpi xmlns:a14="http://schemas.microsoft.com/office/drawing/2010/main" xmlns="" val="0"/>
              </a:ext>
            </a:extLst>
          </a:blip>
          <a:srcRect b="4047"/>
          <a:stretch/>
        </p:blipFill>
        <p:spPr>
          <a:xfrm>
            <a:off x="6897041" y="2137420"/>
            <a:ext cx="2246959" cy="1440160"/>
          </a:xfrm>
          <a:prstGeom prst="rect">
            <a:avLst/>
          </a:prstGeom>
        </p:spPr>
      </p:pic>
      <p:sp>
        <p:nvSpPr>
          <p:cNvPr id="6" name="文本框 4"/>
          <p:cNvSpPr txBox="1"/>
          <p:nvPr/>
        </p:nvSpPr>
        <p:spPr>
          <a:xfrm>
            <a:off x="251521" y="1213510"/>
            <a:ext cx="3096344" cy="707886"/>
          </a:xfrm>
          <a:prstGeom prst="rect">
            <a:avLst/>
          </a:prstGeom>
          <a:noFill/>
        </p:spPr>
        <p:txBody>
          <a:bodyPr wrap="square" rtlCol="0">
            <a:spAutoFit/>
          </a:bodyPr>
          <a:lstStyle/>
          <a:p>
            <a:r>
              <a:rPr lang="zh-CN" altLang="en-US" sz="4000" b="1" dirty="0" smtClean="0">
                <a:solidFill>
                  <a:schemeClr val="accent1"/>
                </a:solidFill>
                <a:latin typeface="微软雅黑" panose="020B0503020204020204" pitchFamily="34" charset="-122"/>
                <a:ea typeface="微软雅黑" panose="020B0503020204020204" pitchFamily="34" charset="-122"/>
              </a:rPr>
              <a:t>第三章</a:t>
            </a:r>
            <a:endParaRPr lang="zh-CN" altLang="en-US" sz="4000" b="1" dirty="0">
              <a:solidFill>
                <a:schemeClr val="accent1"/>
              </a:solidFill>
              <a:latin typeface="Adobe Gothic Std B" panose="020B0800000000000000" pitchFamily="34" charset="-128"/>
            </a:endParaRPr>
          </a:p>
        </p:txBody>
      </p:sp>
      <p:sp>
        <p:nvSpPr>
          <p:cNvPr id="7" name="矩形 4"/>
          <p:cNvSpPr/>
          <p:nvPr/>
        </p:nvSpPr>
        <p:spPr>
          <a:xfrm>
            <a:off x="6897040" y="3577580"/>
            <a:ext cx="2246960" cy="2120870"/>
          </a:xfrm>
          <a:prstGeom prst="rect">
            <a:avLst/>
          </a:prstGeom>
          <a:solidFill>
            <a:schemeClr val="bg2">
              <a:lumMod val="75000"/>
              <a:alpha val="70000"/>
            </a:schemeClr>
          </a:solidFill>
          <a:ln w="12700" cap="flat" cmpd="sng" algn="ctr">
            <a:noFill/>
            <a:prstDash val="solid"/>
            <a:miter lim="800000"/>
          </a:ln>
          <a:effectLst/>
        </p:spPr>
        <p:txBody>
          <a:bodyPr vert="horz" rtlCol="0" anchor="t"/>
          <a:lstStyle/>
          <a:p>
            <a:pPr algn="ctr"/>
            <a:endParaRPr lang="zh-CN" altLang="en-US" sz="2800" dirty="0">
              <a:solidFill>
                <a:schemeClr val="bg1"/>
              </a:solidFill>
              <a:latin typeface="方正粗宋简体"/>
              <a:ea typeface="方正粗宋简体"/>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第三章    顾客的通知和提交要求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536504"/>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2017">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1. </a:t>
                      </a:r>
                      <a:r>
                        <a:rPr lang="zh-CN" altLang="en-US" sz="1800" b="1" dirty="0" smtClean="0">
                          <a:effectLst/>
                          <a:latin typeface="+mn-ea"/>
                          <a:ea typeface="+mn-ea"/>
                          <a:cs typeface="Times New Roman" panose="02020603050405020304" pitchFamily="18" charset="0"/>
                        </a:rPr>
                        <a:t>顾客的通知</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164487">
                <a:tc>
                  <a:txBody>
                    <a:bodyPr/>
                    <a:lstStyle/>
                    <a:p>
                      <a:pPr eaLnBrk="0" hangingPunct="0">
                        <a:lnSpc>
                          <a:spcPts val="3300"/>
                        </a:lnSpc>
                        <a:buClr>
                          <a:schemeClr val="accent2"/>
                        </a:buClr>
                        <a:buSzPct val="85000"/>
                      </a:pPr>
                      <a:endParaRPr lang="en-US" altLang="zh-CN" sz="1400" b="1" kern="0" dirty="0" smtClean="0">
                        <a:solidFill>
                          <a:srgbClr val="000099"/>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graphicFrame>
        <p:nvGraphicFramePr>
          <p:cNvPr id="5" name="表格 4"/>
          <p:cNvGraphicFramePr>
            <a:graphicFrameLocks noGrp="1"/>
          </p:cNvGraphicFramePr>
          <p:nvPr/>
        </p:nvGraphicFramePr>
        <p:xfrm>
          <a:off x="611560" y="1417340"/>
          <a:ext cx="7992888" cy="3693160"/>
        </p:xfrm>
        <a:graphic>
          <a:graphicData uri="http://schemas.openxmlformats.org/drawingml/2006/table">
            <a:tbl>
              <a:tblPr firstRow="1" bandRow="1">
                <a:tableStyleId>{5940675A-B579-460E-94D1-54222C63F5DA}</a:tableStyleId>
              </a:tblPr>
              <a:tblGrid>
                <a:gridCol w="2592288"/>
                <a:gridCol w="5400600"/>
              </a:tblGrid>
              <a:tr h="370840">
                <a:tc>
                  <a:txBody>
                    <a:bodyPr/>
                    <a:lstStyle/>
                    <a:p>
                      <a:pPr algn="ctr">
                        <a:lnSpc>
                          <a:spcPts val="2000"/>
                        </a:lnSpc>
                      </a:pPr>
                      <a:r>
                        <a:rPr lang="zh-CN" altLang="en-US" sz="1500" b="1" dirty="0" smtClean="0">
                          <a:solidFill>
                            <a:srgbClr val="FF0000"/>
                          </a:solidFill>
                        </a:rPr>
                        <a:t>要求通知的变更举例</a:t>
                      </a:r>
                      <a:endParaRPr lang="zh-CN" altLang="en-US" sz="1500" b="1" dirty="0">
                        <a:solidFill>
                          <a:srgbClr val="FF0000"/>
                        </a:solidFill>
                      </a:endParaRPr>
                    </a:p>
                  </a:txBody>
                  <a:tcPr/>
                </a:tc>
                <a:tc>
                  <a:txBody>
                    <a:bodyPr/>
                    <a:lstStyle/>
                    <a:p>
                      <a:pPr algn="ctr">
                        <a:lnSpc>
                          <a:spcPts val="2000"/>
                        </a:lnSpc>
                      </a:pPr>
                      <a:r>
                        <a:rPr lang="zh-CN" altLang="en-US" sz="1500" b="1" dirty="0" smtClean="0">
                          <a:solidFill>
                            <a:srgbClr val="FF0000"/>
                          </a:solidFill>
                        </a:rPr>
                        <a:t>说      明</a:t>
                      </a:r>
                      <a:endParaRPr lang="zh-CN" altLang="en-US" sz="1500" b="1" dirty="0">
                        <a:solidFill>
                          <a:srgbClr val="FF0000"/>
                        </a:solidFill>
                      </a:endParaRPr>
                    </a:p>
                  </a:txBody>
                  <a:tcPr/>
                </a:tc>
              </a:tr>
              <a:tr h="370840">
                <a:tc>
                  <a:txBody>
                    <a:bodyPr/>
                    <a:lstStyle/>
                    <a:p>
                      <a:pPr>
                        <a:lnSpc>
                          <a:spcPts val="2000"/>
                        </a:lnSpc>
                      </a:pPr>
                      <a:r>
                        <a:rPr lang="en-US" altLang="zh-CN" sz="1200" b="1" dirty="0" smtClean="0">
                          <a:latin typeface="黑体" pitchFamily="49" charset="-122"/>
                          <a:ea typeface="黑体" pitchFamily="49" charset="-122"/>
                        </a:rPr>
                        <a:t>1.</a:t>
                      </a:r>
                      <a:r>
                        <a:rPr lang="zh-CN" altLang="en-US" sz="1200" b="1" dirty="0" smtClean="0">
                          <a:latin typeface="黑体" pitchFamily="49" charset="-122"/>
                          <a:ea typeface="黑体" pitchFamily="49" charset="-122"/>
                        </a:rPr>
                        <a:t>和以前被批准的零件或产品相比，使用了其它不同的结构或</a:t>
                      </a:r>
                      <a:r>
                        <a:rPr lang="zh-CN" altLang="en-US" sz="1200" b="1" dirty="0" smtClean="0">
                          <a:solidFill>
                            <a:srgbClr val="FF0000"/>
                          </a:solidFill>
                          <a:latin typeface="黑体" pitchFamily="49" charset="-122"/>
                          <a:ea typeface="黑体" pitchFamily="49" charset="-122"/>
                        </a:rPr>
                        <a:t>材料</a:t>
                      </a:r>
                      <a:endParaRPr lang="zh-CN" altLang="en-US" sz="1200" b="1" dirty="0">
                        <a:solidFill>
                          <a:srgbClr val="FF0000"/>
                        </a:solidFill>
                        <a:latin typeface="黑体" pitchFamily="49" charset="-122"/>
                        <a:ea typeface="黑体" pitchFamily="49" charset="-122"/>
                      </a:endParaRPr>
                    </a:p>
                  </a:txBody>
                  <a:tcPr anchor="ctr"/>
                </a:tc>
                <a:tc>
                  <a:txBody>
                    <a:bodyPr/>
                    <a:lstStyle/>
                    <a:p>
                      <a:pPr>
                        <a:lnSpc>
                          <a:spcPts val="2000"/>
                        </a:lnSpc>
                      </a:pPr>
                      <a:r>
                        <a:rPr lang="zh-CN" altLang="en-US" sz="1200" b="1" dirty="0" smtClean="0">
                          <a:latin typeface="黑体" pitchFamily="49" charset="-122"/>
                          <a:ea typeface="黑体" pitchFamily="49" charset="-122"/>
                        </a:rPr>
                        <a:t>例如，记在偏差（允差）上的另一结构，或在设计记录中记为批注的，且又没有体现在设计变更中。</a:t>
                      </a:r>
                      <a:endParaRPr lang="zh-CN" altLang="en-US" sz="1200" b="1" dirty="0">
                        <a:latin typeface="黑体" pitchFamily="49" charset="-122"/>
                        <a:ea typeface="黑体" pitchFamily="49" charset="-122"/>
                      </a:endParaRPr>
                    </a:p>
                  </a:txBody>
                  <a:tcPr anchor="ctr"/>
                </a:tc>
              </a:tr>
              <a:tr h="370840">
                <a:tc>
                  <a:txBody>
                    <a:bodyPr/>
                    <a:lstStyle/>
                    <a:p>
                      <a:pPr>
                        <a:lnSpc>
                          <a:spcPts val="2000"/>
                        </a:lnSpc>
                      </a:pPr>
                      <a:r>
                        <a:rPr lang="en-US" altLang="zh-CN" sz="1200" b="1" dirty="0" smtClean="0">
                          <a:latin typeface="黑体" pitchFamily="49" charset="-122"/>
                          <a:ea typeface="黑体" pitchFamily="49" charset="-122"/>
                        </a:rPr>
                        <a:t>2.</a:t>
                      </a:r>
                      <a:r>
                        <a:rPr lang="zh-CN" altLang="en-US" sz="1200" b="1" dirty="0" smtClean="0">
                          <a:latin typeface="黑体" pitchFamily="49" charset="-122"/>
                          <a:ea typeface="黑体" pitchFamily="49" charset="-122"/>
                        </a:rPr>
                        <a:t>使用新的或改进的工装（不包括易损工装）、模具、成型模、模型等，包括补充或替换用的工装。</a:t>
                      </a:r>
                      <a:endParaRPr lang="zh-CN" altLang="en-US" sz="1200" b="1" dirty="0">
                        <a:latin typeface="黑体" pitchFamily="49" charset="-122"/>
                        <a:ea typeface="黑体" pitchFamily="49" charset="-122"/>
                      </a:endParaRPr>
                    </a:p>
                  </a:txBody>
                  <a:tcPr anchor="ctr"/>
                </a:tc>
                <a:tc>
                  <a:txBody>
                    <a:bodyPr/>
                    <a:lstStyle/>
                    <a:p>
                      <a:pPr>
                        <a:lnSpc>
                          <a:spcPts val="2000"/>
                        </a:lnSpc>
                      </a:pPr>
                      <a:r>
                        <a:rPr lang="zh-CN" altLang="en-US" sz="1200" b="1" dirty="0" smtClean="0">
                          <a:latin typeface="黑体" pitchFamily="49" charset="-122"/>
                          <a:ea typeface="黑体" pitchFamily="49" charset="-122"/>
                        </a:rPr>
                        <a:t>本要求只适用于由于其独特的形状或功能，可能影响到最终产品完整性的工装，不适用于标准工装（新的或维修过的）。例如，钻床钻孔改为模具冲孔。</a:t>
                      </a:r>
                      <a:endParaRPr lang="zh-CN" altLang="en-US" sz="1200" b="1" dirty="0">
                        <a:latin typeface="黑体" pitchFamily="49" charset="-122"/>
                        <a:ea typeface="黑体" pitchFamily="49" charset="-122"/>
                      </a:endParaRPr>
                    </a:p>
                  </a:txBody>
                  <a:tcPr anchor="ctr"/>
                </a:tc>
              </a:tr>
              <a:tr h="1483360">
                <a:tc>
                  <a:txBody>
                    <a:bodyPr/>
                    <a:lstStyle/>
                    <a:p>
                      <a:pPr>
                        <a:lnSpc>
                          <a:spcPts val="2000"/>
                        </a:lnSpc>
                      </a:pPr>
                      <a:r>
                        <a:rPr lang="en-US" altLang="zh-CN" sz="1200" b="1" dirty="0" smtClean="0">
                          <a:latin typeface="黑体" pitchFamily="49" charset="-122"/>
                          <a:ea typeface="黑体" pitchFamily="49" charset="-122"/>
                        </a:rPr>
                        <a:t>3.</a:t>
                      </a:r>
                      <a:r>
                        <a:rPr lang="zh-CN" altLang="en-US" sz="1200" b="1" dirty="0" smtClean="0">
                          <a:latin typeface="黑体" pitchFamily="49" charset="-122"/>
                          <a:ea typeface="黑体" pitchFamily="49" charset="-122"/>
                        </a:rPr>
                        <a:t>在对现有的工装或设备进行升级或重新布置之后进行生产。</a:t>
                      </a:r>
                      <a:endParaRPr lang="zh-CN" altLang="en-US" sz="1200" b="1" dirty="0">
                        <a:latin typeface="黑体" pitchFamily="49" charset="-122"/>
                        <a:ea typeface="黑体" pitchFamily="49" charset="-122"/>
                      </a:endParaRPr>
                    </a:p>
                  </a:txBody>
                  <a:tcPr anchor="ctr"/>
                </a:tc>
                <a:tc>
                  <a:txBody>
                    <a:bodyPr/>
                    <a:lstStyle/>
                    <a:p>
                      <a:pPr>
                        <a:lnSpc>
                          <a:spcPts val="2000"/>
                        </a:lnSpc>
                      </a:pPr>
                      <a:r>
                        <a:rPr lang="zh-CN" altLang="en-US" sz="1200" b="1" dirty="0" smtClean="0">
                          <a:latin typeface="黑体" pitchFamily="49" charset="-122"/>
                          <a:ea typeface="黑体" pitchFamily="49" charset="-122"/>
                        </a:rPr>
                        <a:t>升级是指为了增加产能、性能，对工装或设备进行改造和</a:t>
                      </a:r>
                      <a:r>
                        <a:rPr lang="en-US" altLang="zh-CN" sz="1200" b="1" dirty="0" smtClean="0">
                          <a:latin typeface="黑体" pitchFamily="49" charset="-122"/>
                          <a:ea typeface="黑体" pitchFamily="49" charset="-122"/>
                        </a:rPr>
                        <a:t>/</a:t>
                      </a:r>
                      <a:r>
                        <a:rPr lang="zh-CN" altLang="en-US" sz="1200" b="1" dirty="0" smtClean="0">
                          <a:latin typeface="黑体" pitchFamily="49" charset="-122"/>
                          <a:ea typeface="黑体" pitchFamily="49" charset="-122"/>
                        </a:rPr>
                        <a:t>或变更，或改变它现有的功能。不要和正常的维护、修理或零件更换等相混淆，这些工作预期是不会引起性能上的改变，而且在其后还建立有维修后的验证的方法加以保证。</a:t>
                      </a:r>
                      <a:endParaRPr lang="en-US" altLang="zh-CN" sz="1200" b="1" dirty="0" smtClean="0">
                        <a:latin typeface="黑体" pitchFamily="49" charset="-122"/>
                        <a:ea typeface="黑体" pitchFamily="49" charset="-122"/>
                      </a:endParaRPr>
                    </a:p>
                    <a:p>
                      <a:pPr>
                        <a:lnSpc>
                          <a:spcPts val="2000"/>
                        </a:lnSpc>
                      </a:pPr>
                      <a:r>
                        <a:rPr lang="zh-CN" altLang="en-US" sz="1200" b="1" dirty="0" smtClean="0">
                          <a:latin typeface="黑体" pitchFamily="49" charset="-122"/>
                          <a:ea typeface="黑体" pitchFamily="49" charset="-122"/>
                        </a:rPr>
                        <a:t>重新布置定义为：改变了过程流程图中规定的生产</a:t>
                      </a:r>
                      <a:r>
                        <a:rPr lang="en-US" altLang="zh-CN" sz="1200" b="1" dirty="0" smtClean="0">
                          <a:latin typeface="黑体" pitchFamily="49" charset="-122"/>
                          <a:ea typeface="黑体" pitchFamily="49" charset="-122"/>
                        </a:rPr>
                        <a:t>/</a:t>
                      </a:r>
                      <a:r>
                        <a:rPr lang="zh-CN" altLang="en-US" sz="1200" b="1" dirty="0" smtClean="0">
                          <a:latin typeface="黑体" pitchFamily="49" charset="-122"/>
                          <a:ea typeface="黑体" pitchFamily="49" charset="-122"/>
                        </a:rPr>
                        <a:t>过程流程顺序（包括新过程的加入）。</a:t>
                      </a:r>
                      <a:endParaRPr lang="en-US" altLang="zh-CN" sz="1200" b="1" dirty="0" smtClean="0">
                        <a:latin typeface="黑体" pitchFamily="49" charset="-122"/>
                        <a:ea typeface="黑体" pitchFamily="49" charset="-122"/>
                      </a:endParaRPr>
                    </a:p>
                    <a:p>
                      <a:pPr>
                        <a:lnSpc>
                          <a:spcPts val="2000"/>
                        </a:lnSpc>
                      </a:pPr>
                      <a:r>
                        <a:rPr lang="zh-CN" altLang="en-US" sz="1200" b="1" dirty="0" smtClean="0">
                          <a:latin typeface="黑体" pitchFamily="49" charset="-122"/>
                          <a:ea typeface="黑体" pitchFamily="49" charset="-122"/>
                        </a:rPr>
                        <a:t>可能要求对生产设备进行微小调整以满足安全要求，如：安装防护罩、消除潜在的</a:t>
                      </a:r>
                      <a:r>
                        <a:rPr lang="en-US" altLang="zh-CN" sz="1200" b="1" dirty="0" smtClean="0">
                          <a:latin typeface="黑体" pitchFamily="49" charset="-122"/>
                          <a:ea typeface="黑体" pitchFamily="49" charset="-122"/>
                        </a:rPr>
                        <a:t>ESD</a:t>
                      </a:r>
                      <a:r>
                        <a:rPr lang="zh-CN" altLang="en-US" sz="1200" b="1" dirty="0" smtClean="0">
                          <a:latin typeface="黑体" pitchFamily="49" charset="-122"/>
                          <a:ea typeface="黑体" pitchFamily="49" charset="-122"/>
                        </a:rPr>
                        <a:t>风险等等。</a:t>
                      </a:r>
                      <a:endParaRPr lang="zh-CN" altLang="en-US" sz="1200" b="1" dirty="0">
                        <a:latin typeface="黑体" pitchFamily="49" charset="-122"/>
                        <a:ea typeface="黑体" pitchFamily="49" charset="-122"/>
                      </a:endParaRPr>
                    </a:p>
                  </a:txBody>
                  <a:tcPr anchor="ctr"/>
                </a:tc>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第三章    顾客的通知和提交要求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545487"/>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2017">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1. </a:t>
                      </a:r>
                      <a:r>
                        <a:rPr lang="zh-CN" altLang="en-US" sz="1800" b="1" dirty="0" smtClean="0">
                          <a:effectLst/>
                          <a:latin typeface="+mn-ea"/>
                          <a:ea typeface="+mn-ea"/>
                          <a:cs typeface="Times New Roman" panose="02020603050405020304" pitchFamily="18" charset="0"/>
                        </a:rPr>
                        <a:t>顾客的通知</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164487">
                <a:tc>
                  <a:txBody>
                    <a:bodyPr/>
                    <a:lstStyle/>
                    <a:p>
                      <a:pPr eaLnBrk="0" hangingPunct="0">
                        <a:lnSpc>
                          <a:spcPts val="3300"/>
                        </a:lnSpc>
                        <a:buClr>
                          <a:schemeClr val="accent2"/>
                        </a:buClr>
                        <a:buSzPct val="85000"/>
                      </a:pPr>
                      <a:endParaRPr lang="en-US" altLang="zh-CN" sz="1400" b="1" kern="0" dirty="0" smtClean="0">
                        <a:solidFill>
                          <a:srgbClr val="000099"/>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graphicFrame>
        <p:nvGraphicFramePr>
          <p:cNvPr id="5" name="表格 4"/>
          <p:cNvGraphicFramePr>
            <a:graphicFrameLocks noGrp="1"/>
          </p:cNvGraphicFramePr>
          <p:nvPr/>
        </p:nvGraphicFramePr>
        <p:xfrm>
          <a:off x="611560" y="1417340"/>
          <a:ext cx="7992888" cy="3485516"/>
        </p:xfrm>
        <a:graphic>
          <a:graphicData uri="http://schemas.openxmlformats.org/drawingml/2006/table">
            <a:tbl>
              <a:tblPr firstRow="1" bandRow="1">
                <a:tableStyleId>{5940675A-B579-460E-94D1-54222C63F5DA}</a:tableStyleId>
              </a:tblPr>
              <a:tblGrid>
                <a:gridCol w="2592288"/>
                <a:gridCol w="5400600"/>
              </a:tblGrid>
              <a:tr h="370840">
                <a:tc>
                  <a:txBody>
                    <a:bodyPr/>
                    <a:lstStyle/>
                    <a:p>
                      <a:pPr algn="ctr">
                        <a:lnSpc>
                          <a:spcPts val="2000"/>
                        </a:lnSpc>
                      </a:pPr>
                      <a:r>
                        <a:rPr lang="zh-CN" altLang="en-US" sz="1500" b="1" dirty="0" smtClean="0">
                          <a:solidFill>
                            <a:srgbClr val="FF0000"/>
                          </a:solidFill>
                        </a:rPr>
                        <a:t>要求通知的变更举例</a:t>
                      </a:r>
                      <a:endParaRPr lang="zh-CN" altLang="en-US" sz="1500" b="1" dirty="0">
                        <a:solidFill>
                          <a:srgbClr val="FF0000"/>
                        </a:solidFill>
                      </a:endParaRPr>
                    </a:p>
                  </a:txBody>
                  <a:tcPr/>
                </a:tc>
                <a:tc>
                  <a:txBody>
                    <a:bodyPr/>
                    <a:lstStyle/>
                    <a:p>
                      <a:pPr algn="ctr">
                        <a:lnSpc>
                          <a:spcPts val="2000"/>
                        </a:lnSpc>
                      </a:pPr>
                      <a:r>
                        <a:rPr lang="zh-CN" altLang="en-US" sz="1500" b="1" dirty="0" smtClean="0">
                          <a:solidFill>
                            <a:srgbClr val="FF0000"/>
                          </a:solidFill>
                        </a:rPr>
                        <a:t>说      明</a:t>
                      </a:r>
                      <a:endParaRPr lang="zh-CN" altLang="en-US" sz="1500" b="1" dirty="0">
                        <a:solidFill>
                          <a:srgbClr val="FF0000"/>
                        </a:solidFill>
                      </a:endParaRPr>
                    </a:p>
                  </a:txBody>
                  <a:tcPr/>
                </a:tc>
              </a:tr>
              <a:tr h="370840">
                <a:tc>
                  <a:txBody>
                    <a:bodyPr/>
                    <a:lstStyle/>
                    <a:p>
                      <a:pPr>
                        <a:lnSpc>
                          <a:spcPts val="2000"/>
                        </a:lnSpc>
                      </a:pPr>
                      <a:r>
                        <a:rPr lang="en-US" altLang="zh-CN" sz="1200" b="1" dirty="0" smtClean="0">
                          <a:latin typeface="黑体" pitchFamily="49" charset="-122"/>
                          <a:ea typeface="黑体" pitchFamily="49" charset="-122"/>
                        </a:rPr>
                        <a:t>4.</a:t>
                      </a:r>
                      <a:r>
                        <a:rPr lang="zh-CN" altLang="en-US" sz="1200" b="1" dirty="0" smtClean="0">
                          <a:latin typeface="黑体" pitchFamily="49" charset="-122"/>
                          <a:ea typeface="黑体" pitchFamily="49" charset="-122"/>
                        </a:rPr>
                        <a:t>工装和设备转移到不同的工厂，或在一个新增的厂址进行生产。</a:t>
                      </a:r>
                      <a:endParaRPr lang="zh-CN" altLang="en-US" sz="1200" b="1" dirty="0">
                        <a:solidFill>
                          <a:srgbClr val="FF0000"/>
                        </a:solidFill>
                        <a:latin typeface="黑体" pitchFamily="49" charset="-122"/>
                        <a:ea typeface="黑体" pitchFamily="49" charset="-122"/>
                      </a:endParaRPr>
                    </a:p>
                  </a:txBody>
                  <a:tcPr anchor="ctr"/>
                </a:tc>
                <a:tc>
                  <a:txBody>
                    <a:bodyPr/>
                    <a:lstStyle/>
                    <a:p>
                      <a:pPr>
                        <a:lnSpc>
                          <a:spcPts val="2000"/>
                        </a:lnSpc>
                      </a:pPr>
                      <a:r>
                        <a:rPr lang="zh-CN" altLang="en-US" sz="1200" b="1" dirty="0" smtClean="0">
                          <a:latin typeface="黑体" pitchFamily="49" charset="-122"/>
                          <a:ea typeface="黑体" pitchFamily="49" charset="-122"/>
                        </a:rPr>
                        <a:t>生产过程用工装和</a:t>
                      </a:r>
                      <a:r>
                        <a:rPr lang="en-US" altLang="zh-CN" sz="1200" b="1" dirty="0" smtClean="0">
                          <a:latin typeface="黑体" pitchFamily="49" charset="-122"/>
                          <a:ea typeface="黑体" pitchFamily="49" charset="-122"/>
                        </a:rPr>
                        <a:t>/</a:t>
                      </a:r>
                      <a:r>
                        <a:rPr lang="zh-CN" altLang="en-US" sz="1200" b="1" dirty="0" smtClean="0">
                          <a:latin typeface="黑体" pitchFamily="49" charset="-122"/>
                          <a:ea typeface="黑体" pitchFamily="49" charset="-122"/>
                        </a:rPr>
                        <a:t>或设备，在一个或多个场地中的建筑或设施间转移。</a:t>
                      </a:r>
                      <a:endParaRPr lang="zh-CN" altLang="en-US" sz="1200" b="1" dirty="0">
                        <a:latin typeface="黑体" pitchFamily="49" charset="-122"/>
                        <a:ea typeface="黑体" pitchFamily="49" charset="-122"/>
                      </a:endParaRPr>
                    </a:p>
                  </a:txBody>
                  <a:tcPr anchor="ctr"/>
                </a:tc>
              </a:tr>
              <a:tr h="370840">
                <a:tc>
                  <a:txBody>
                    <a:bodyPr/>
                    <a:lstStyle/>
                    <a:p>
                      <a:pPr>
                        <a:lnSpc>
                          <a:spcPts val="2000"/>
                        </a:lnSpc>
                      </a:pPr>
                      <a:r>
                        <a:rPr lang="en-US" altLang="zh-CN" sz="1200" b="1" dirty="0" smtClean="0">
                          <a:latin typeface="黑体" pitchFamily="49" charset="-122"/>
                          <a:ea typeface="黑体" pitchFamily="49" charset="-122"/>
                        </a:rPr>
                        <a:t>5.</a:t>
                      </a:r>
                      <a:r>
                        <a:rPr lang="zh-CN" altLang="en-US" sz="1200" b="1" dirty="0" smtClean="0">
                          <a:latin typeface="黑体" pitchFamily="49" charset="-122"/>
                          <a:ea typeface="黑体" pitchFamily="49" charset="-122"/>
                        </a:rPr>
                        <a:t>供方的零件、不同材料或服务（如：热处理、电镀）的变更，从而影响顾客的装配、成型、功能、耐久性或性能的要求。</a:t>
                      </a:r>
                      <a:endParaRPr lang="zh-CN" altLang="en-US" sz="1200" b="1" dirty="0">
                        <a:latin typeface="黑体" pitchFamily="49" charset="-122"/>
                        <a:ea typeface="黑体" pitchFamily="49" charset="-122"/>
                      </a:endParaRPr>
                    </a:p>
                  </a:txBody>
                  <a:tcPr anchor="ctr"/>
                </a:tc>
                <a:tc>
                  <a:txBody>
                    <a:bodyPr/>
                    <a:lstStyle/>
                    <a:p>
                      <a:pPr>
                        <a:lnSpc>
                          <a:spcPts val="2000"/>
                        </a:lnSpc>
                      </a:pPr>
                      <a:r>
                        <a:rPr lang="zh-CN" altLang="en-US" sz="1200" b="1" dirty="0" smtClean="0">
                          <a:latin typeface="黑体" pitchFamily="49" charset="-122"/>
                          <a:ea typeface="黑体" pitchFamily="49" charset="-122"/>
                        </a:rPr>
                        <a:t>组织负责批准供方提供的材料和服务</a:t>
                      </a:r>
                      <a:endParaRPr lang="zh-CN" altLang="en-US" sz="1200" b="1" dirty="0">
                        <a:latin typeface="黑体" pitchFamily="49" charset="-122"/>
                        <a:ea typeface="黑体" pitchFamily="49" charset="-122"/>
                      </a:endParaRPr>
                    </a:p>
                  </a:txBody>
                  <a:tcPr anchor="ctr"/>
                </a:tc>
              </a:tr>
              <a:tr h="1483360">
                <a:tc>
                  <a:txBody>
                    <a:bodyPr/>
                    <a:lstStyle/>
                    <a:p>
                      <a:pPr>
                        <a:lnSpc>
                          <a:spcPts val="2000"/>
                        </a:lnSpc>
                      </a:pPr>
                      <a:r>
                        <a:rPr lang="en-US" altLang="zh-CN" sz="1200" b="1" dirty="0" smtClean="0">
                          <a:latin typeface="黑体" pitchFamily="49" charset="-122"/>
                          <a:ea typeface="黑体" pitchFamily="49" charset="-122"/>
                        </a:rPr>
                        <a:t>6.</a:t>
                      </a:r>
                      <a:r>
                        <a:rPr lang="zh-CN" altLang="en-US" sz="1200" b="1" dirty="0" smtClean="0">
                          <a:latin typeface="黑体" pitchFamily="49" charset="-122"/>
                          <a:ea typeface="黑体" pitchFamily="49" charset="-122"/>
                        </a:rPr>
                        <a:t>工装停止批量生产达到或超过</a:t>
                      </a:r>
                      <a:r>
                        <a:rPr lang="en-US" altLang="zh-CN" sz="1200" b="1" dirty="0" smtClean="0">
                          <a:latin typeface="黑体" pitchFamily="49" charset="-122"/>
                          <a:ea typeface="黑体" pitchFamily="49" charset="-122"/>
                        </a:rPr>
                        <a:t>12</a:t>
                      </a:r>
                      <a:r>
                        <a:rPr lang="zh-CN" altLang="en-US" sz="1200" b="1" dirty="0" smtClean="0">
                          <a:latin typeface="黑体" pitchFamily="49" charset="-122"/>
                          <a:ea typeface="黑体" pitchFamily="49" charset="-122"/>
                        </a:rPr>
                        <a:t>个月以后重新启用进行生产。</a:t>
                      </a:r>
                      <a:endParaRPr lang="zh-CN" altLang="en-US" sz="1200" b="1" dirty="0">
                        <a:latin typeface="黑体" pitchFamily="49" charset="-122"/>
                        <a:ea typeface="黑体" pitchFamily="49" charset="-122"/>
                      </a:endParaRPr>
                    </a:p>
                  </a:txBody>
                  <a:tcPr anchor="ctr"/>
                </a:tc>
                <a:tc>
                  <a:txBody>
                    <a:bodyPr/>
                    <a:lstStyle/>
                    <a:p>
                      <a:pPr>
                        <a:lnSpc>
                          <a:spcPts val="2000"/>
                        </a:lnSpc>
                      </a:pPr>
                      <a:r>
                        <a:rPr lang="zh-CN" altLang="en-US" sz="1200" b="1" dirty="0" smtClean="0">
                          <a:latin typeface="黑体" pitchFamily="49" charset="-122"/>
                          <a:ea typeface="黑体" pitchFamily="49" charset="-122"/>
                        </a:rPr>
                        <a:t>对于工装停用达到或超过</a:t>
                      </a:r>
                      <a:r>
                        <a:rPr lang="en-US" altLang="zh-CN" sz="1200" b="1" dirty="0" smtClean="0">
                          <a:latin typeface="黑体" pitchFamily="49" charset="-122"/>
                          <a:ea typeface="黑体" pitchFamily="49" charset="-122"/>
                        </a:rPr>
                        <a:t>12</a:t>
                      </a:r>
                      <a:r>
                        <a:rPr lang="zh-CN" altLang="en-US" sz="1200" b="1" dirty="0" smtClean="0">
                          <a:latin typeface="黑体" pitchFamily="49" charset="-122"/>
                          <a:ea typeface="黑体" pitchFamily="49" charset="-122"/>
                        </a:rPr>
                        <a:t>个月后生产出来的产品，若该零件的采购订单无变化，且现有工装已经停止批量生产达到或超过</a:t>
                      </a:r>
                      <a:r>
                        <a:rPr lang="en-US" altLang="zh-CN" sz="1200" b="1" dirty="0" smtClean="0">
                          <a:latin typeface="黑体" pitchFamily="49" charset="-122"/>
                          <a:ea typeface="黑体" pitchFamily="49" charset="-122"/>
                        </a:rPr>
                        <a:t>12</a:t>
                      </a:r>
                      <a:r>
                        <a:rPr lang="zh-CN" altLang="en-US" sz="1200" b="1" dirty="0" smtClean="0">
                          <a:latin typeface="黑体" pitchFamily="49" charset="-122"/>
                          <a:ea typeface="黑体" pitchFamily="49" charset="-122"/>
                        </a:rPr>
                        <a:t>个月时，要求通知顾客。唯一一种例外是当该零件是以小批量方式生产的，如售后维修件或特种车辆。但顾客可能对售后维修零件规定特定的</a:t>
                      </a:r>
                      <a:r>
                        <a:rPr lang="en-US" altLang="zh-CN" sz="1200" b="1" dirty="0" smtClean="0">
                          <a:latin typeface="黑体" pitchFamily="49" charset="-122"/>
                          <a:ea typeface="黑体" pitchFamily="49" charset="-122"/>
                        </a:rPr>
                        <a:t>PPAP</a:t>
                      </a:r>
                      <a:r>
                        <a:rPr lang="zh-CN" altLang="en-US" sz="1200" b="1" dirty="0" smtClean="0">
                          <a:latin typeface="黑体" pitchFamily="49" charset="-122"/>
                          <a:ea typeface="黑体" pitchFamily="49" charset="-122"/>
                        </a:rPr>
                        <a:t>要求。</a:t>
                      </a:r>
                      <a:endParaRPr lang="zh-CN" altLang="en-US" sz="1200" b="1" dirty="0">
                        <a:latin typeface="黑体" pitchFamily="49" charset="-122"/>
                        <a:ea typeface="黑体" pitchFamily="49" charset="-122"/>
                      </a:endParaRPr>
                    </a:p>
                  </a:txBody>
                  <a:tcPr anchor="ctr"/>
                </a:tc>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第三章    顾客的通知和提交要求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545487"/>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2017">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1. </a:t>
                      </a:r>
                      <a:r>
                        <a:rPr lang="zh-CN" altLang="en-US" sz="1800" b="1" dirty="0" smtClean="0">
                          <a:effectLst/>
                          <a:latin typeface="+mn-ea"/>
                          <a:ea typeface="+mn-ea"/>
                          <a:cs typeface="Times New Roman" panose="02020603050405020304" pitchFamily="18" charset="0"/>
                        </a:rPr>
                        <a:t>顾客的通知</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164487">
                <a:tc>
                  <a:txBody>
                    <a:bodyPr/>
                    <a:lstStyle/>
                    <a:p>
                      <a:pPr eaLnBrk="0" hangingPunct="0">
                        <a:lnSpc>
                          <a:spcPts val="3300"/>
                        </a:lnSpc>
                        <a:buClr>
                          <a:schemeClr val="accent2"/>
                        </a:buClr>
                        <a:buSzPct val="85000"/>
                      </a:pPr>
                      <a:endParaRPr lang="en-US" altLang="zh-CN" sz="1400" b="1" kern="0" dirty="0" smtClean="0">
                        <a:solidFill>
                          <a:srgbClr val="000099"/>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graphicFrame>
        <p:nvGraphicFramePr>
          <p:cNvPr id="5" name="表格 4"/>
          <p:cNvGraphicFramePr>
            <a:graphicFrameLocks noGrp="1"/>
          </p:cNvGraphicFramePr>
          <p:nvPr/>
        </p:nvGraphicFramePr>
        <p:xfrm>
          <a:off x="611560" y="1417340"/>
          <a:ext cx="7992888" cy="2592288"/>
        </p:xfrm>
        <a:graphic>
          <a:graphicData uri="http://schemas.openxmlformats.org/drawingml/2006/table">
            <a:tbl>
              <a:tblPr firstRow="1" bandRow="1">
                <a:tableStyleId>{5940675A-B579-460E-94D1-54222C63F5DA}</a:tableStyleId>
              </a:tblPr>
              <a:tblGrid>
                <a:gridCol w="2664296"/>
                <a:gridCol w="5328592"/>
              </a:tblGrid>
              <a:tr h="370840">
                <a:tc>
                  <a:txBody>
                    <a:bodyPr/>
                    <a:lstStyle/>
                    <a:p>
                      <a:pPr algn="ctr">
                        <a:lnSpc>
                          <a:spcPts val="2000"/>
                        </a:lnSpc>
                      </a:pPr>
                      <a:r>
                        <a:rPr lang="zh-CN" altLang="en-US" sz="1500" b="1" dirty="0" smtClean="0">
                          <a:solidFill>
                            <a:srgbClr val="FF0000"/>
                          </a:solidFill>
                        </a:rPr>
                        <a:t>要求通知的变更举例</a:t>
                      </a:r>
                      <a:endParaRPr lang="zh-CN" altLang="en-US" sz="1500" b="1" dirty="0">
                        <a:solidFill>
                          <a:srgbClr val="FF0000"/>
                        </a:solidFill>
                      </a:endParaRPr>
                    </a:p>
                  </a:txBody>
                  <a:tcPr/>
                </a:tc>
                <a:tc>
                  <a:txBody>
                    <a:bodyPr/>
                    <a:lstStyle/>
                    <a:p>
                      <a:pPr algn="ctr">
                        <a:lnSpc>
                          <a:spcPts val="2000"/>
                        </a:lnSpc>
                      </a:pPr>
                      <a:r>
                        <a:rPr lang="zh-CN" altLang="en-US" sz="1500" b="1" dirty="0" smtClean="0">
                          <a:solidFill>
                            <a:srgbClr val="FF0000"/>
                          </a:solidFill>
                        </a:rPr>
                        <a:t>说      明</a:t>
                      </a:r>
                      <a:endParaRPr lang="zh-CN" altLang="en-US" sz="1500" b="1" dirty="0">
                        <a:solidFill>
                          <a:srgbClr val="FF0000"/>
                        </a:solidFill>
                      </a:endParaRPr>
                    </a:p>
                  </a:txBody>
                  <a:tcPr/>
                </a:tc>
              </a:tr>
              <a:tr h="370840">
                <a:tc>
                  <a:txBody>
                    <a:bodyPr/>
                    <a:lstStyle/>
                    <a:p>
                      <a:pPr>
                        <a:lnSpc>
                          <a:spcPts val="2000"/>
                        </a:lnSpc>
                      </a:pPr>
                      <a:r>
                        <a:rPr lang="en-US" altLang="zh-CN" sz="1200" b="1" dirty="0" smtClean="0">
                          <a:latin typeface="黑体" pitchFamily="49" charset="-122"/>
                          <a:ea typeface="黑体" pitchFamily="49" charset="-122"/>
                        </a:rPr>
                        <a:t>7.</a:t>
                      </a:r>
                      <a:r>
                        <a:rPr lang="zh-CN" altLang="en-US" sz="1200" b="1" dirty="0" smtClean="0">
                          <a:latin typeface="黑体" pitchFamily="49" charset="-122"/>
                          <a:ea typeface="黑体" pitchFamily="49" charset="-122"/>
                        </a:rPr>
                        <a:t>涉及由内部制造或由供方制造的生产件的组件，其产品和过程的更改。</a:t>
                      </a:r>
                      <a:endParaRPr lang="zh-CN" altLang="en-US" sz="1200" b="1" dirty="0">
                        <a:solidFill>
                          <a:srgbClr val="FF0000"/>
                        </a:solidFill>
                        <a:latin typeface="黑体" pitchFamily="49" charset="-122"/>
                        <a:ea typeface="黑体" pitchFamily="49" charset="-122"/>
                      </a:endParaRPr>
                    </a:p>
                  </a:txBody>
                  <a:tcPr anchor="ctr"/>
                </a:tc>
                <a:tc>
                  <a:txBody>
                    <a:bodyPr/>
                    <a:lstStyle/>
                    <a:p>
                      <a:pPr>
                        <a:lnSpc>
                          <a:spcPts val="2000"/>
                        </a:lnSpc>
                      </a:pPr>
                      <a:r>
                        <a:rPr lang="zh-CN" altLang="en-US" sz="1200" b="1" dirty="0" smtClean="0">
                          <a:latin typeface="黑体" pitchFamily="49" charset="-122"/>
                          <a:ea typeface="黑体" pitchFamily="49" charset="-122"/>
                        </a:rPr>
                        <a:t>组织的任何供方或供方的供方发生变更，只要是影响到顾客要求的，如装配、成型、功能、性能和耐久性。</a:t>
                      </a:r>
                      <a:endParaRPr lang="zh-CN" altLang="en-US" sz="1200" b="1" dirty="0">
                        <a:latin typeface="黑体" pitchFamily="49" charset="-122"/>
                        <a:ea typeface="黑体" pitchFamily="49" charset="-122"/>
                      </a:endParaRPr>
                    </a:p>
                  </a:txBody>
                  <a:tcPr anchor="ctr"/>
                </a:tc>
              </a:tr>
              <a:tr h="370840">
                <a:tc>
                  <a:txBody>
                    <a:bodyPr/>
                    <a:lstStyle/>
                    <a:p>
                      <a:pPr>
                        <a:lnSpc>
                          <a:spcPts val="2000"/>
                        </a:lnSpc>
                      </a:pPr>
                      <a:r>
                        <a:rPr lang="en-US" altLang="zh-CN" sz="1200" b="1" dirty="0" smtClean="0">
                          <a:latin typeface="黑体" pitchFamily="49" charset="-122"/>
                          <a:ea typeface="黑体" pitchFamily="49" charset="-122"/>
                        </a:rPr>
                        <a:t>8.</a:t>
                      </a:r>
                      <a:r>
                        <a:rPr lang="zh-CN" altLang="en-US" sz="1200" b="1" dirty="0" smtClean="0">
                          <a:latin typeface="黑体" pitchFamily="49" charset="-122"/>
                          <a:ea typeface="黑体" pitchFamily="49" charset="-122"/>
                        </a:rPr>
                        <a:t>试验</a:t>
                      </a:r>
                      <a:r>
                        <a:rPr lang="en-US" altLang="zh-CN" sz="1200" b="1" dirty="0" smtClean="0">
                          <a:latin typeface="黑体" pitchFamily="49" charset="-122"/>
                          <a:ea typeface="黑体" pitchFamily="49" charset="-122"/>
                        </a:rPr>
                        <a:t>/</a:t>
                      </a:r>
                      <a:r>
                        <a:rPr lang="zh-CN" altLang="en-US" sz="1200" b="1" dirty="0" smtClean="0">
                          <a:latin typeface="黑体" pitchFamily="49" charset="-122"/>
                          <a:ea typeface="黑体" pitchFamily="49" charset="-122"/>
                        </a:rPr>
                        <a:t>检验方法的变更</a:t>
                      </a:r>
                      <a:r>
                        <a:rPr lang="en-US" altLang="zh-CN" sz="1200" b="1" dirty="0" smtClean="0">
                          <a:latin typeface="黑体" pitchFamily="49" charset="-122"/>
                          <a:ea typeface="黑体" pitchFamily="49" charset="-122"/>
                        </a:rPr>
                        <a:t>——</a:t>
                      </a:r>
                      <a:r>
                        <a:rPr lang="zh-CN" altLang="en-US" sz="1200" b="1" dirty="0" smtClean="0">
                          <a:latin typeface="黑体" pitchFamily="49" charset="-122"/>
                          <a:ea typeface="黑体" pitchFamily="49" charset="-122"/>
                        </a:rPr>
                        <a:t>新技术的采用（不影响其接受准则）</a:t>
                      </a:r>
                      <a:endParaRPr lang="zh-CN" altLang="en-US" sz="1200" b="1" dirty="0">
                        <a:latin typeface="黑体" pitchFamily="49" charset="-122"/>
                        <a:ea typeface="黑体" pitchFamily="49" charset="-122"/>
                      </a:endParaRPr>
                    </a:p>
                  </a:txBody>
                  <a:tcPr anchor="ctr"/>
                </a:tc>
                <a:tc>
                  <a:txBody>
                    <a:bodyPr/>
                    <a:lstStyle/>
                    <a:p>
                      <a:pPr>
                        <a:lnSpc>
                          <a:spcPts val="2000"/>
                        </a:lnSpc>
                      </a:pPr>
                      <a:r>
                        <a:rPr lang="zh-CN" altLang="en-US" sz="1200" b="1" dirty="0" smtClean="0">
                          <a:latin typeface="黑体" pitchFamily="49" charset="-122"/>
                          <a:ea typeface="黑体" pitchFamily="49" charset="-122"/>
                        </a:rPr>
                        <a:t>对于试验方法的变更，组织应该有证据表明，新方法具有和老方法相同的测量能力。</a:t>
                      </a:r>
                      <a:endParaRPr lang="zh-CN" altLang="en-US" sz="1200" b="1" dirty="0">
                        <a:latin typeface="黑体" pitchFamily="49" charset="-122"/>
                        <a:ea typeface="黑体" pitchFamily="49" charset="-122"/>
                      </a:endParaRPr>
                    </a:p>
                  </a:txBody>
                  <a:tcPr anchor="ctr"/>
                </a:tc>
              </a:tr>
              <a:tr h="1060350">
                <a:tc>
                  <a:txBody>
                    <a:bodyPr/>
                    <a:lstStyle/>
                    <a:p>
                      <a:pPr>
                        <a:lnSpc>
                          <a:spcPts val="2000"/>
                        </a:lnSpc>
                      </a:pPr>
                      <a:r>
                        <a:rPr lang="zh-CN" altLang="en-US" sz="1200" b="1" dirty="0" smtClean="0">
                          <a:latin typeface="黑体" pitchFamily="49" charset="-122"/>
                          <a:ea typeface="黑体" pitchFamily="49" charset="-122"/>
                        </a:rPr>
                        <a:t>附加要求，只针对散装材料：</a:t>
                      </a:r>
                      <a:endParaRPr lang="en-US" altLang="zh-CN" sz="1200" b="1" dirty="0" smtClean="0">
                        <a:latin typeface="黑体" pitchFamily="49" charset="-122"/>
                        <a:ea typeface="黑体" pitchFamily="49" charset="-122"/>
                      </a:endParaRPr>
                    </a:p>
                    <a:p>
                      <a:pPr>
                        <a:lnSpc>
                          <a:spcPts val="2000"/>
                        </a:lnSpc>
                      </a:pPr>
                      <a:r>
                        <a:rPr lang="en-US" altLang="zh-CN" sz="1200" b="1" dirty="0" smtClean="0">
                          <a:latin typeface="黑体" pitchFamily="49" charset="-122"/>
                          <a:ea typeface="黑体" pitchFamily="49" charset="-122"/>
                        </a:rPr>
                        <a:t>9.</a:t>
                      </a:r>
                      <a:r>
                        <a:rPr lang="zh-CN" altLang="en-US" sz="1200" b="1" dirty="0" smtClean="0">
                          <a:latin typeface="黑体" pitchFamily="49" charset="-122"/>
                          <a:ea typeface="黑体" pitchFamily="49" charset="-122"/>
                        </a:rPr>
                        <a:t>新的或现有的供方提供的新原材料。</a:t>
                      </a:r>
                      <a:endParaRPr lang="en-US" altLang="zh-CN" sz="1200" b="1" dirty="0" smtClean="0">
                        <a:latin typeface="黑体" pitchFamily="49" charset="-122"/>
                        <a:ea typeface="黑体" pitchFamily="49" charset="-122"/>
                      </a:endParaRPr>
                    </a:p>
                    <a:p>
                      <a:pPr>
                        <a:lnSpc>
                          <a:spcPts val="2000"/>
                        </a:lnSpc>
                      </a:pPr>
                      <a:r>
                        <a:rPr lang="en-US" altLang="zh-CN" sz="1200" b="1" dirty="0" smtClean="0">
                          <a:latin typeface="黑体" pitchFamily="49" charset="-122"/>
                          <a:ea typeface="黑体" pitchFamily="49" charset="-122"/>
                        </a:rPr>
                        <a:t>10.</a:t>
                      </a:r>
                      <a:r>
                        <a:rPr lang="zh-CN" altLang="en-US" sz="1200" b="1" dirty="0" smtClean="0">
                          <a:latin typeface="黑体" pitchFamily="49" charset="-122"/>
                          <a:ea typeface="黑体" pitchFamily="49" charset="-122"/>
                        </a:rPr>
                        <a:t>产品外观属性的变更。</a:t>
                      </a:r>
                      <a:endParaRPr lang="zh-CN" altLang="en-US" sz="1200" b="1" dirty="0">
                        <a:latin typeface="黑体" pitchFamily="49" charset="-122"/>
                        <a:ea typeface="黑体" pitchFamily="49" charset="-122"/>
                      </a:endParaRPr>
                    </a:p>
                  </a:txBody>
                  <a:tcPr anchor="ctr"/>
                </a:tc>
                <a:tc>
                  <a:txBody>
                    <a:bodyPr/>
                    <a:lstStyle/>
                    <a:p>
                      <a:pPr>
                        <a:lnSpc>
                          <a:spcPts val="2000"/>
                        </a:lnSpc>
                      </a:pPr>
                      <a:r>
                        <a:rPr lang="zh-CN" altLang="en-US" sz="1200" b="1" dirty="0" smtClean="0">
                          <a:latin typeface="黑体" pitchFamily="49" charset="-122"/>
                          <a:ea typeface="黑体" pitchFamily="49" charset="-122"/>
                        </a:rPr>
                        <a:t>通常这些变更对产品性能有影响。</a:t>
                      </a:r>
                      <a:endParaRPr lang="zh-CN" altLang="en-US" sz="1200" b="1" dirty="0">
                        <a:latin typeface="黑体" pitchFamily="49" charset="-122"/>
                        <a:ea typeface="黑体" pitchFamily="49" charset="-122"/>
                      </a:endParaRPr>
                    </a:p>
                  </a:txBody>
                  <a:tcPr anchor="ctr"/>
                </a:tc>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536504"/>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2017">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2. </a:t>
                      </a:r>
                      <a:r>
                        <a:rPr lang="zh-CN" altLang="en-US" sz="1800" b="1" dirty="0" smtClean="0">
                          <a:effectLst/>
                          <a:latin typeface="+mn-ea"/>
                          <a:ea typeface="+mn-ea"/>
                          <a:cs typeface="Times New Roman" panose="02020603050405020304" pitchFamily="18" charset="0"/>
                        </a:rPr>
                        <a:t>提交要求</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164487">
                <a:tc>
                  <a:txBody>
                    <a:bodyPr/>
                    <a:lstStyle/>
                    <a:p>
                      <a:pPr eaLnBrk="0" hangingPunct="0">
                        <a:lnSpc>
                          <a:spcPts val="3300"/>
                        </a:lnSpc>
                        <a:buClr>
                          <a:schemeClr val="accent2"/>
                        </a:buClr>
                        <a:buSzPct val="85000"/>
                      </a:pPr>
                      <a:endParaRPr lang="en-US" altLang="zh-CN" sz="1400" b="1" kern="0" dirty="0" smtClean="0">
                        <a:solidFill>
                          <a:srgbClr val="000099"/>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graphicFrame>
        <p:nvGraphicFramePr>
          <p:cNvPr id="4" name="表格 3"/>
          <p:cNvGraphicFramePr>
            <a:graphicFrameLocks noGrp="1"/>
          </p:cNvGraphicFramePr>
          <p:nvPr/>
        </p:nvGraphicFramePr>
        <p:xfrm>
          <a:off x="611560" y="1417341"/>
          <a:ext cx="7992888" cy="3322320"/>
        </p:xfrm>
        <a:graphic>
          <a:graphicData uri="http://schemas.openxmlformats.org/drawingml/2006/table">
            <a:tbl>
              <a:tblPr firstRow="1" bandRow="1">
                <a:tableStyleId>{5940675A-B579-460E-94D1-54222C63F5DA}</a:tableStyleId>
              </a:tblPr>
              <a:tblGrid>
                <a:gridCol w="2736304"/>
                <a:gridCol w="5256584"/>
              </a:tblGrid>
              <a:tr h="310441">
                <a:tc>
                  <a:txBody>
                    <a:bodyPr/>
                    <a:lstStyle/>
                    <a:p>
                      <a:pPr algn="ctr">
                        <a:lnSpc>
                          <a:spcPts val="2000"/>
                        </a:lnSpc>
                      </a:pPr>
                      <a:r>
                        <a:rPr lang="zh-CN" altLang="en-US" sz="1500" b="1" dirty="0" smtClean="0">
                          <a:solidFill>
                            <a:srgbClr val="FF0000"/>
                          </a:solidFill>
                        </a:rPr>
                        <a:t>要     求</a:t>
                      </a:r>
                      <a:endParaRPr lang="zh-CN" altLang="en-US" sz="1500" b="1" dirty="0">
                        <a:solidFill>
                          <a:srgbClr val="FF0000"/>
                        </a:solidFill>
                      </a:endParaRPr>
                    </a:p>
                  </a:txBody>
                  <a:tcPr/>
                </a:tc>
                <a:tc>
                  <a:txBody>
                    <a:bodyPr/>
                    <a:lstStyle/>
                    <a:p>
                      <a:pPr algn="ctr">
                        <a:lnSpc>
                          <a:spcPts val="2000"/>
                        </a:lnSpc>
                      </a:pPr>
                      <a:r>
                        <a:rPr lang="zh-CN" altLang="en-US" sz="1500" b="1" dirty="0" smtClean="0">
                          <a:solidFill>
                            <a:srgbClr val="FF0000"/>
                          </a:solidFill>
                        </a:rPr>
                        <a:t>说      明</a:t>
                      </a:r>
                      <a:endParaRPr lang="zh-CN" altLang="en-US" sz="1500" b="1" dirty="0">
                        <a:solidFill>
                          <a:srgbClr val="FF0000"/>
                        </a:solidFill>
                      </a:endParaRPr>
                    </a:p>
                  </a:txBody>
                  <a:tcPr/>
                </a:tc>
              </a:tr>
              <a:tr h="1015611">
                <a:tc>
                  <a:txBody>
                    <a:bodyPr/>
                    <a:lstStyle/>
                    <a:p>
                      <a:pPr>
                        <a:lnSpc>
                          <a:spcPts val="2000"/>
                        </a:lnSpc>
                      </a:pPr>
                      <a:r>
                        <a:rPr lang="en-US" altLang="zh-CN" sz="1200" b="1" dirty="0" smtClean="0">
                          <a:latin typeface="黑体" pitchFamily="49" charset="-122"/>
                          <a:ea typeface="黑体" pitchFamily="49" charset="-122"/>
                        </a:rPr>
                        <a:t>1.</a:t>
                      </a:r>
                      <a:r>
                        <a:rPr lang="zh-CN" altLang="en-US" sz="1200" b="1" dirty="0" smtClean="0">
                          <a:latin typeface="黑体" pitchFamily="49" charset="-122"/>
                          <a:ea typeface="黑体" pitchFamily="49" charset="-122"/>
                        </a:rPr>
                        <a:t>新的零件或产品（如：以前未曾提供给顾客的某种零件、材料或颜色）</a:t>
                      </a:r>
                      <a:endParaRPr lang="zh-CN" altLang="en-US" sz="1200" b="1" dirty="0">
                        <a:solidFill>
                          <a:srgbClr val="FF0000"/>
                        </a:solidFill>
                        <a:latin typeface="黑体" pitchFamily="49" charset="-122"/>
                        <a:ea typeface="黑体" pitchFamily="49" charset="-122"/>
                      </a:endParaRPr>
                    </a:p>
                  </a:txBody>
                  <a:tcPr anchor="ctr"/>
                </a:tc>
                <a:tc>
                  <a:txBody>
                    <a:bodyPr/>
                    <a:lstStyle/>
                    <a:p>
                      <a:pPr>
                        <a:lnSpc>
                          <a:spcPts val="2000"/>
                        </a:lnSpc>
                      </a:pPr>
                      <a:r>
                        <a:rPr lang="zh-CN" altLang="en-US" sz="1200" b="1" dirty="0" smtClean="0">
                          <a:latin typeface="黑体" pitchFamily="49" charset="-122"/>
                          <a:ea typeface="黑体" pitchFamily="49" charset="-122"/>
                        </a:rPr>
                        <a:t>对于一种新产品（初次放行）、或一种以前已批准的产品，但又指定了一个新的或修改的产品</a:t>
                      </a:r>
                      <a:r>
                        <a:rPr lang="en-US" altLang="zh-CN" sz="1200" b="1" dirty="0" smtClean="0">
                          <a:latin typeface="黑体" pitchFamily="49" charset="-122"/>
                          <a:ea typeface="黑体" pitchFamily="49" charset="-122"/>
                        </a:rPr>
                        <a:t>/</a:t>
                      </a:r>
                      <a:r>
                        <a:rPr lang="zh-CN" altLang="en-US" sz="1200" b="1" dirty="0" smtClean="0">
                          <a:latin typeface="黑体" pitchFamily="49" charset="-122"/>
                          <a:ea typeface="黑体" pitchFamily="49" charset="-122"/>
                        </a:rPr>
                        <a:t>零件编号（如：加了后缀）时，要求提交。新增加到一个产品系列的零件</a:t>
                      </a:r>
                      <a:r>
                        <a:rPr lang="en-US" altLang="zh-CN" sz="1200" b="1" dirty="0" smtClean="0">
                          <a:latin typeface="黑体" pitchFamily="49" charset="-122"/>
                          <a:ea typeface="黑体" pitchFamily="49" charset="-122"/>
                        </a:rPr>
                        <a:t>/</a:t>
                      </a:r>
                      <a:r>
                        <a:rPr lang="zh-CN" altLang="en-US" sz="1200" b="1" dirty="0" smtClean="0">
                          <a:latin typeface="黑体" pitchFamily="49" charset="-122"/>
                          <a:ea typeface="黑体" pitchFamily="49" charset="-122"/>
                        </a:rPr>
                        <a:t>产品或材料，可以使用以前在相同产品系列中获批准的适当的</a:t>
                      </a:r>
                      <a:r>
                        <a:rPr lang="en-US" altLang="zh-CN" sz="1200" b="1" dirty="0" smtClean="0">
                          <a:latin typeface="黑体" pitchFamily="49" charset="-122"/>
                          <a:ea typeface="黑体" pitchFamily="49" charset="-122"/>
                        </a:rPr>
                        <a:t>PPAP</a:t>
                      </a:r>
                      <a:r>
                        <a:rPr lang="zh-CN" altLang="en-US" sz="1200" b="1" dirty="0" smtClean="0">
                          <a:latin typeface="黑体" pitchFamily="49" charset="-122"/>
                          <a:ea typeface="黑体" pitchFamily="49" charset="-122"/>
                        </a:rPr>
                        <a:t>文件</a:t>
                      </a:r>
                      <a:endParaRPr lang="zh-CN" altLang="en-US" sz="1200" b="1" dirty="0">
                        <a:latin typeface="黑体" pitchFamily="49" charset="-122"/>
                        <a:ea typeface="黑体" pitchFamily="49" charset="-122"/>
                      </a:endParaRPr>
                    </a:p>
                  </a:txBody>
                  <a:tcPr anchor="ctr"/>
                </a:tc>
              </a:tr>
              <a:tr h="1739109">
                <a:tc>
                  <a:txBody>
                    <a:bodyPr/>
                    <a:lstStyle/>
                    <a:p>
                      <a:pPr>
                        <a:lnSpc>
                          <a:spcPts val="2000"/>
                        </a:lnSpc>
                      </a:pPr>
                      <a:r>
                        <a:rPr lang="en-US" altLang="zh-CN" sz="1200" b="1" dirty="0" smtClean="0">
                          <a:latin typeface="黑体" pitchFamily="49" charset="-122"/>
                          <a:ea typeface="黑体" pitchFamily="49" charset="-122"/>
                        </a:rPr>
                        <a:t>2.</a:t>
                      </a:r>
                      <a:r>
                        <a:rPr lang="zh-CN" altLang="en-US" sz="1200" b="1" dirty="0" smtClean="0">
                          <a:latin typeface="黑体" pitchFamily="49" charset="-122"/>
                          <a:ea typeface="黑体" pitchFamily="49" charset="-122"/>
                        </a:rPr>
                        <a:t>对以前提交的不符合零件的纠正</a:t>
                      </a:r>
                      <a:endParaRPr lang="zh-CN" altLang="en-US" sz="1200" b="1" dirty="0">
                        <a:latin typeface="黑体" pitchFamily="49" charset="-122"/>
                        <a:ea typeface="黑体" pitchFamily="49" charset="-122"/>
                      </a:endParaRPr>
                    </a:p>
                  </a:txBody>
                  <a:tcPr anchor="ctr"/>
                </a:tc>
                <a:tc>
                  <a:txBody>
                    <a:bodyPr/>
                    <a:lstStyle/>
                    <a:p>
                      <a:pPr>
                        <a:lnSpc>
                          <a:spcPts val="2000"/>
                        </a:lnSpc>
                      </a:pPr>
                      <a:r>
                        <a:rPr lang="zh-CN" altLang="en-US" sz="1200" b="1" dirty="0" smtClean="0">
                          <a:latin typeface="黑体" pitchFamily="49" charset="-122"/>
                          <a:ea typeface="黑体" pitchFamily="49" charset="-122"/>
                        </a:rPr>
                        <a:t>要求提交对所有以前的不符合零件的纠正。</a:t>
                      </a:r>
                      <a:endParaRPr lang="en-US" altLang="zh-CN" sz="1200" b="1" dirty="0" smtClean="0">
                        <a:latin typeface="黑体" pitchFamily="49" charset="-122"/>
                        <a:ea typeface="黑体" pitchFamily="49" charset="-122"/>
                      </a:endParaRPr>
                    </a:p>
                    <a:p>
                      <a:pPr>
                        <a:lnSpc>
                          <a:spcPts val="2000"/>
                        </a:lnSpc>
                      </a:pPr>
                      <a:r>
                        <a:rPr lang="zh-CN" altLang="en-US" sz="1200" b="1" dirty="0" smtClean="0">
                          <a:latin typeface="黑体" pitchFamily="49" charset="-122"/>
                          <a:ea typeface="黑体" pitchFamily="49" charset="-122"/>
                        </a:rPr>
                        <a:t>“不符合”包括以下内容：</a:t>
                      </a:r>
                      <a:endParaRPr lang="en-US" altLang="zh-CN" sz="1200" b="1" dirty="0" smtClean="0">
                        <a:latin typeface="黑体" pitchFamily="49" charset="-122"/>
                        <a:ea typeface="黑体" pitchFamily="49" charset="-122"/>
                      </a:endParaRPr>
                    </a:p>
                    <a:p>
                      <a:pPr>
                        <a:lnSpc>
                          <a:spcPts val="2000"/>
                        </a:lnSpc>
                      </a:pPr>
                      <a:r>
                        <a:rPr lang="en-US" altLang="zh-CN" sz="1200" b="1" dirty="0" smtClean="0">
                          <a:latin typeface="黑体" pitchFamily="49" charset="-122"/>
                          <a:ea typeface="黑体" pitchFamily="49" charset="-122"/>
                        </a:rPr>
                        <a:t>——</a:t>
                      </a:r>
                      <a:r>
                        <a:rPr lang="zh-CN" altLang="en-US" sz="1200" b="1" dirty="0" smtClean="0">
                          <a:latin typeface="黑体" pitchFamily="49" charset="-122"/>
                          <a:ea typeface="黑体" pitchFamily="49" charset="-122"/>
                        </a:rPr>
                        <a:t>产品性能违反顾客的要求</a:t>
                      </a:r>
                      <a:endParaRPr lang="en-US" altLang="zh-CN" sz="1200" b="1" dirty="0" smtClean="0">
                        <a:latin typeface="黑体" pitchFamily="49" charset="-122"/>
                        <a:ea typeface="黑体" pitchFamily="49" charset="-122"/>
                      </a:endParaRPr>
                    </a:p>
                    <a:p>
                      <a:pPr>
                        <a:lnSpc>
                          <a:spcPts val="2000"/>
                        </a:lnSpc>
                      </a:pPr>
                      <a:r>
                        <a:rPr lang="en-US" altLang="zh-CN" sz="1200" b="1" dirty="0" smtClean="0">
                          <a:latin typeface="黑体" pitchFamily="49" charset="-122"/>
                          <a:ea typeface="黑体" pitchFamily="49" charset="-122"/>
                        </a:rPr>
                        <a:t>——</a:t>
                      </a:r>
                      <a:r>
                        <a:rPr lang="zh-CN" altLang="en-US" sz="1200" b="1" dirty="0" smtClean="0">
                          <a:latin typeface="黑体" pitchFamily="49" charset="-122"/>
                          <a:ea typeface="黑体" pitchFamily="49" charset="-122"/>
                        </a:rPr>
                        <a:t>尺寸或能力问题</a:t>
                      </a:r>
                      <a:endParaRPr lang="en-US" altLang="zh-CN" sz="1200" b="1" dirty="0" smtClean="0">
                        <a:latin typeface="黑体" pitchFamily="49" charset="-122"/>
                        <a:ea typeface="黑体" pitchFamily="49" charset="-122"/>
                      </a:endParaRPr>
                    </a:p>
                    <a:p>
                      <a:pPr>
                        <a:lnSpc>
                          <a:spcPts val="2000"/>
                        </a:lnSpc>
                      </a:pPr>
                      <a:r>
                        <a:rPr lang="en-US" altLang="zh-CN" sz="1200" b="1" dirty="0" smtClean="0">
                          <a:latin typeface="黑体" pitchFamily="49" charset="-122"/>
                          <a:ea typeface="黑体" pitchFamily="49" charset="-122"/>
                        </a:rPr>
                        <a:t>——</a:t>
                      </a:r>
                      <a:r>
                        <a:rPr lang="zh-CN" altLang="en-US" sz="1200" b="1" dirty="0" smtClean="0">
                          <a:latin typeface="黑体" pitchFamily="49" charset="-122"/>
                          <a:ea typeface="黑体" pitchFamily="49" charset="-122"/>
                        </a:rPr>
                        <a:t>供方问题</a:t>
                      </a:r>
                      <a:endParaRPr lang="en-US" altLang="zh-CN" sz="1200" b="1" dirty="0" smtClean="0">
                        <a:latin typeface="黑体" pitchFamily="49" charset="-122"/>
                        <a:ea typeface="黑体" pitchFamily="49" charset="-122"/>
                      </a:endParaRPr>
                    </a:p>
                    <a:p>
                      <a:pPr>
                        <a:lnSpc>
                          <a:spcPts val="2000"/>
                        </a:lnSpc>
                      </a:pPr>
                      <a:r>
                        <a:rPr lang="en-US" altLang="zh-CN" sz="1200" b="1" dirty="0" smtClean="0">
                          <a:latin typeface="黑体" pitchFamily="49" charset="-122"/>
                          <a:ea typeface="黑体" pitchFamily="49" charset="-122"/>
                        </a:rPr>
                        <a:t>——</a:t>
                      </a:r>
                      <a:r>
                        <a:rPr lang="zh-CN" altLang="en-US" sz="1200" b="1" dirty="0" smtClean="0">
                          <a:latin typeface="黑体" pitchFamily="49" charset="-122"/>
                          <a:ea typeface="黑体" pitchFamily="49" charset="-122"/>
                        </a:rPr>
                        <a:t>替代零件的临时批准</a:t>
                      </a:r>
                      <a:endParaRPr lang="en-US" altLang="zh-CN" sz="1200" b="1" dirty="0" smtClean="0">
                        <a:latin typeface="黑体" pitchFamily="49" charset="-122"/>
                        <a:ea typeface="黑体" pitchFamily="49" charset="-122"/>
                      </a:endParaRPr>
                    </a:p>
                    <a:p>
                      <a:pPr>
                        <a:lnSpc>
                          <a:spcPts val="2000"/>
                        </a:lnSpc>
                      </a:pPr>
                      <a:r>
                        <a:rPr lang="en-US" altLang="zh-CN" sz="1200" b="1" dirty="0" smtClean="0">
                          <a:latin typeface="黑体" pitchFamily="49" charset="-122"/>
                          <a:ea typeface="黑体" pitchFamily="49" charset="-122"/>
                        </a:rPr>
                        <a:t>——</a:t>
                      </a:r>
                      <a:r>
                        <a:rPr lang="zh-CN" altLang="en-US" sz="1200" b="1" dirty="0" smtClean="0">
                          <a:latin typeface="黑体" pitchFamily="49" charset="-122"/>
                          <a:ea typeface="黑体" pitchFamily="49" charset="-122"/>
                        </a:rPr>
                        <a:t>试验问题，包括材料、性能、工程确认的试验。</a:t>
                      </a:r>
                      <a:endParaRPr lang="zh-CN" altLang="en-US" sz="1200" b="1" dirty="0">
                        <a:latin typeface="黑体" pitchFamily="49" charset="-122"/>
                        <a:ea typeface="黑体" pitchFamily="49" charset="-122"/>
                      </a:endParaRPr>
                    </a:p>
                  </a:txBody>
                  <a:tcPr anchor="ctr"/>
                </a:tc>
              </a:tr>
            </a:tbl>
          </a:graphicData>
        </a:graphic>
      </p:graphicFrame>
      <p:sp>
        <p:nvSpPr>
          <p:cNvPr id="7" name="标题 1"/>
          <p:cNvSpPr>
            <a:spLocks noGrp="1"/>
          </p:cNvSpPr>
          <p:nvPr>
            <p:ph type="title"/>
          </p:nvPr>
        </p:nvSpPr>
        <p:spPr>
          <a:xfrm>
            <a:off x="294126" y="121568"/>
            <a:ext cx="5832475" cy="647700"/>
          </a:xfrm>
        </p:spPr>
        <p:txBody>
          <a:bodyPr/>
          <a:lstStyle/>
          <a:p>
            <a:r>
              <a:rPr lang="zh-CN" altLang="en-US" dirty="0" smtClean="0"/>
              <a:t>第三章    顾客的通知和提交要求</a:t>
            </a:r>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94126" y="121568"/>
            <a:ext cx="5832475" cy="647700"/>
          </a:xfrm>
        </p:spPr>
        <p:txBody>
          <a:bodyPr/>
          <a:lstStyle/>
          <a:p>
            <a:r>
              <a:rPr lang="zh-CN" altLang="en-US" dirty="0" smtClean="0"/>
              <a:t>第</a:t>
            </a:r>
            <a:r>
              <a:rPr lang="en-US" altLang="zh-CN" dirty="0" smtClean="0"/>
              <a:t>0</a:t>
            </a:r>
            <a:r>
              <a:rPr lang="zh-CN" altLang="en-US" dirty="0" smtClean="0"/>
              <a:t>章    引言</a:t>
            </a:r>
            <a:endParaRPr lang="zh-CN" altLang="en-US" dirty="0"/>
          </a:p>
        </p:txBody>
      </p:sp>
      <p:graphicFrame>
        <p:nvGraphicFramePr>
          <p:cNvPr id="3" name="表格 2"/>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468246"/>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7250">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1. </a:t>
                      </a:r>
                      <a:r>
                        <a:rPr lang="zh-CN" altLang="en-US" sz="1800" b="1" dirty="0" smtClean="0">
                          <a:effectLst/>
                          <a:latin typeface="+mn-ea"/>
                          <a:ea typeface="+mn-ea"/>
                          <a:cs typeface="Times New Roman" panose="02020603050405020304" pitchFamily="18" charset="0"/>
                        </a:rPr>
                        <a:t>目的</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087246">
                <a:tc>
                  <a:txBody>
                    <a:bodyPr/>
                    <a:lstStyle/>
                    <a:p>
                      <a:pPr algn="l">
                        <a:lnSpc>
                          <a:spcPts val="3000"/>
                        </a:lnSpc>
                        <a:buClr>
                          <a:schemeClr val="accent2"/>
                        </a:buClr>
                        <a:buSzPct val="85000"/>
                        <a:buFont typeface="Wingdings" pitchFamily="2" charset="2"/>
                        <a:buNone/>
                        <a:defRPr/>
                      </a:pPr>
                      <a:r>
                        <a:rPr lang="en-US" altLang="zh-CN" sz="1500" b="1" kern="1200" dirty="0" smtClean="0">
                          <a:solidFill>
                            <a:srgbClr val="FF0000"/>
                          </a:solidFill>
                          <a:latin typeface="+mj-ea"/>
                          <a:ea typeface="+mj-ea"/>
                          <a:cs typeface="+mn-cs"/>
                        </a:rPr>
                        <a:t>1</a:t>
                      </a:r>
                      <a:r>
                        <a:rPr lang="zh-CN" altLang="en-US" sz="1500" b="1" kern="1200" dirty="0" smtClean="0">
                          <a:solidFill>
                            <a:srgbClr val="FF0000"/>
                          </a:solidFill>
                          <a:latin typeface="+mj-ea"/>
                          <a:ea typeface="+mj-ea"/>
                          <a:cs typeface="+mn-cs"/>
                        </a:rPr>
                        <a:t>）</a:t>
                      </a:r>
                      <a:r>
                        <a:rPr lang="en-US" altLang="zh-CN" sz="1500" b="1" kern="1200" dirty="0" smtClean="0">
                          <a:solidFill>
                            <a:srgbClr val="FF0000"/>
                          </a:solidFill>
                          <a:latin typeface="+mj-ea"/>
                          <a:ea typeface="+mj-ea"/>
                          <a:cs typeface="+mn-cs"/>
                        </a:rPr>
                        <a:t>.</a:t>
                      </a:r>
                      <a:r>
                        <a:rPr lang="zh-CN" altLang="en-US" sz="1500" b="1" kern="1200" dirty="0" smtClean="0">
                          <a:solidFill>
                            <a:srgbClr val="FF0000"/>
                          </a:solidFill>
                          <a:latin typeface="+mj-ea"/>
                          <a:ea typeface="+mj-ea"/>
                          <a:cs typeface="+mn-cs"/>
                        </a:rPr>
                        <a:t>用于确定组织是否已经正确理解了顾客的工程设计记录和规范的所有要求；</a:t>
                      </a:r>
                      <a:endParaRPr lang="en-US" altLang="zh-CN" sz="1500" b="1" kern="1200" dirty="0" smtClean="0">
                        <a:solidFill>
                          <a:srgbClr val="FF0000"/>
                        </a:solidFill>
                        <a:latin typeface="+mj-ea"/>
                        <a:ea typeface="+mj-ea"/>
                        <a:cs typeface="+mn-cs"/>
                      </a:endParaRPr>
                    </a:p>
                    <a:p>
                      <a:pPr algn="l">
                        <a:lnSpc>
                          <a:spcPts val="3000"/>
                        </a:lnSpc>
                        <a:buClr>
                          <a:schemeClr val="accent2"/>
                        </a:buClr>
                        <a:buSzPct val="85000"/>
                        <a:buFont typeface="Wingdings" pitchFamily="2" charset="2"/>
                        <a:buNone/>
                        <a:defRPr/>
                      </a:pPr>
                      <a:r>
                        <a:rPr lang="en-US" altLang="zh-CN" sz="1500" b="1" kern="1200" dirty="0" smtClean="0">
                          <a:solidFill>
                            <a:srgbClr val="FF0000"/>
                          </a:solidFill>
                          <a:latin typeface="+mj-ea"/>
                          <a:ea typeface="+mj-ea"/>
                          <a:cs typeface="+mn-cs"/>
                        </a:rPr>
                        <a:t>2</a:t>
                      </a:r>
                      <a:r>
                        <a:rPr lang="zh-CN" altLang="en-US" sz="1500" b="1" kern="1200" dirty="0" smtClean="0">
                          <a:solidFill>
                            <a:srgbClr val="FF0000"/>
                          </a:solidFill>
                          <a:latin typeface="+mj-ea"/>
                          <a:ea typeface="+mj-ea"/>
                          <a:cs typeface="+mn-cs"/>
                        </a:rPr>
                        <a:t>）</a:t>
                      </a:r>
                      <a:r>
                        <a:rPr lang="en-US" altLang="zh-CN" sz="1500" b="1" kern="1200" dirty="0" smtClean="0">
                          <a:solidFill>
                            <a:srgbClr val="FF0000"/>
                          </a:solidFill>
                          <a:latin typeface="+mj-ea"/>
                          <a:ea typeface="+mj-ea"/>
                          <a:cs typeface="+mn-cs"/>
                        </a:rPr>
                        <a:t>.</a:t>
                      </a:r>
                      <a:r>
                        <a:rPr lang="zh-CN" altLang="en-US" sz="1500" b="1" kern="1200" dirty="0" smtClean="0">
                          <a:solidFill>
                            <a:srgbClr val="FF0000"/>
                          </a:solidFill>
                          <a:latin typeface="+mj-ea"/>
                          <a:ea typeface="+mj-ea"/>
                          <a:cs typeface="+mn-cs"/>
                        </a:rPr>
                        <a:t>组织是否按报价时的生产节拍，持续生产满足顾客要求的产品。</a:t>
                      </a:r>
                      <a:endParaRPr lang="en-US" altLang="zh-CN" sz="1500" b="1" kern="1200" dirty="0" smtClean="0">
                        <a:solidFill>
                          <a:srgbClr val="FF0000"/>
                        </a:solidFill>
                        <a:latin typeface="+mj-ea"/>
                        <a:ea typeface="+mj-ea"/>
                        <a:cs typeface="+mn-cs"/>
                      </a:endParaRPr>
                    </a:p>
                    <a:p>
                      <a:pPr algn="l">
                        <a:lnSpc>
                          <a:spcPts val="3000"/>
                        </a:lnSpc>
                        <a:buClr>
                          <a:schemeClr val="accent2"/>
                        </a:buClr>
                        <a:buSzPct val="85000"/>
                        <a:buFont typeface="Wingdings" pitchFamily="2" charset="2"/>
                        <a:buNone/>
                        <a:defRPr/>
                      </a:pPr>
                      <a:endParaRPr lang="en-US" altLang="zh-CN" sz="1500" b="1" kern="1200" dirty="0" smtClean="0">
                        <a:solidFill>
                          <a:srgbClr val="FF0000"/>
                        </a:solidFill>
                        <a:latin typeface="+mj-ea"/>
                        <a:ea typeface="+mj-ea"/>
                        <a:cs typeface="+mn-cs"/>
                      </a:endParaRPr>
                    </a:p>
                    <a:p>
                      <a:pPr algn="l">
                        <a:lnSpc>
                          <a:spcPts val="3000"/>
                        </a:lnSpc>
                        <a:buClr>
                          <a:schemeClr val="accent2"/>
                        </a:buClr>
                        <a:buSzPct val="85000"/>
                        <a:buFont typeface="Wingdings" pitchFamily="2" charset="2"/>
                        <a:buNone/>
                        <a:defRPr/>
                      </a:pPr>
                      <a:endParaRPr lang="en-US" altLang="zh-CN" sz="1500" b="1" kern="1200" dirty="0" smtClean="0">
                        <a:solidFill>
                          <a:srgbClr val="FF0000"/>
                        </a:solidFill>
                        <a:latin typeface="+mj-ea"/>
                        <a:ea typeface="+mj-ea"/>
                        <a:cs typeface="+mn-cs"/>
                      </a:endParaRPr>
                    </a:p>
                    <a:p>
                      <a:pPr algn="l">
                        <a:lnSpc>
                          <a:spcPts val="3000"/>
                        </a:lnSpc>
                        <a:buClr>
                          <a:schemeClr val="accent2"/>
                        </a:buClr>
                        <a:buSzPct val="85000"/>
                        <a:buFont typeface="Wingdings" pitchFamily="2" charset="2"/>
                        <a:buNone/>
                        <a:defRPr/>
                      </a:pPr>
                      <a:r>
                        <a:rPr lang="en-US" altLang="zh-CN" sz="1500" b="1" kern="1200" dirty="0" smtClean="0">
                          <a:solidFill>
                            <a:srgbClr val="FF0000"/>
                          </a:solidFill>
                          <a:latin typeface="+mj-ea"/>
                          <a:ea typeface="+mj-ea"/>
                          <a:cs typeface="+mn-cs"/>
                        </a:rPr>
                        <a:t>       PPAP</a:t>
                      </a:r>
                      <a:r>
                        <a:rPr lang="zh-CN" altLang="en-US" sz="1500" b="1" kern="1200" dirty="0" smtClean="0">
                          <a:solidFill>
                            <a:srgbClr val="FF0000"/>
                          </a:solidFill>
                          <a:latin typeface="+mj-ea"/>
                          <a:ea typeface="+mj-ea"/>
                          <a:cs typeface="+mn-cs"/>
                        </a:rPr>
                        <a:t>必须适用于提供生产件、服务件、生产原料或散装材料的组织的内部和外部现场。散装材料不要求</a:t>
                      </a:r>
                      <a:r>
                        <a:rPr lang="en-US" altLang="zh-CN" sz="1500" b="1" kern="1200" dirty="0" smtClean="0">
                          <a:solidFill>
                            <a:srgbClr val="FF0000"/>
                          </a:solidFill>
                          <a:latin typeface="+mj-ea"/>
                          <a:ea typeface="+mj-ea"/>
                          <a:cs typeface="+mn-cs"/>
                        </a:rPr>
                        <a:t>PPAP</a:t>
                      </a:r>
                      <a:r>
                        <a:rPr lang="zh-CN" altLang="en-US" sz="1500" b="1" kern="1200" dirty="0" smtClean="0">
                          <a:solidFill>
                            <a:srgbClr val="FF0000"/>
                          </a:solidFill>
                          <a:latin typeface="+mj-ea"/>
                          <a:ea typeface="+mj-ea"/>
                          <a:cs typeface="+mn-cs"/>
                        </a:rPr>
                        <a:t>，除非由经授权的顾客代表规定。</a:t>
                      </a:r>
                      <a:endParaRPr lang="en-US" altLang="zh-CN" sz="1500" b="1" kern="1200" dirty="0" smtClean="0">
                        <a:solidFill>
                          <a:srgbClr val="FF0000"/>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sp>
        <p:nvSpPr>
          <p:cNvPr id="5" name="矩形 4"/>
          <p:cNvSpPr/>
          <p:nvPr/>
        </p:nvSpPr>
        <p:spPr>
          <a:xfrm>
            <a:off x="323528" y="2209428"/>
            <a:ext cx="8496944" cy="352150"/>
          </a:xfrm>
          <a:prstGeom prst="rect">
            <a:avLst/>
          </a:prstGeom>
          <a:ln>
            <a:solidFill>
              <a:schemeClr val="accent1">
                <a:lumMod val="20000"/>
                <a:lumOff val="80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altLang="zh-CN" b="1" dirty="0" smtClean="0">
                <a:solidFill>
                  <a:schemeClr val="bg1"/>
                </a:solidFill>
              </a:rPr>
              <a:t>2. </a:t>
            </a:r>
            <a:r>
              <a:rPr lang="zh-CN" altLang="en-US" b="1" dirty="0" smtClean="0">
                <a:solidFill>
                  <a:schemeClr val="bg1"/>
                </a:solidFill>
              </a:rPr>
              <a:t>适用性</a:t>
            </a:r>
            <a:endParaRPr lang="zh-CN" altLang="en-US" b="1" dirty="0">
              <a:solidFill>
                <a:schemeClr val="bg1"/>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第三章    顾客的通知和提交要求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545487"/>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2017">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2. </a:t>
                      </a:r>
                      <a:r>
                        <a:rPr lang="zh-CN" altLang="en-US" sz="1800" b="1" dirty="0" smtClean="0">
                          <a:effectLst/>
                          <a:latin typeface="+mn-ea"/>
                          <a:ea typeface="+mn-ea"/>
                          <a:cs typeface="Times New Roman" panose="02020603050405020304" pitchFamily="18" charset="0"/>
                        </a:rPr>
                        <a:t>提交要求</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164487">
                <a:tc>
                  <a:txBody>
                    <a:bodyPr/>
                    <a:lstStyle/>
                    <a:p>
                      <a:pPr eaLnBrk="0" hangingPunct="0">
                        <a:lnSpc>
                          <a:spcPts val="3300"/>
                        </a:lnSpc>
                        <a:buClr>
                          <a:schemeClr val="accent2"/>
                        </a:buClr>
                        <a:buSzPct val="85000"/>
                      </a:pPr>
                      <a:endParaRPr lang="en-US" altLang="zh-CN" sz="1400" b="1" kern="0" dirty="0" smtClean="0">
                        <a:solidFill>
                          <a:srgbClr val="000099"/>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graphicFrame>
        <p:nvGraphicFramePr>
          <p:cNvPr id="5" name="表格 4"/>
          <p:cNvGraphicFramePr>
            <a:graphicFrameLocks noGrp="1"/>
          </p:cNvGraphicFramePr>
          <p:nvPr/>
        </p:nvGraphicFramePr>
        <p:xfrm>
          <a:off x="611560" y="1441254"/>
          <a:ext cx="7992888" cy="1704278"/>
        </p:xfrm>
        <a:graphic>
          <a:graphicData uri="http://schemas.openxmlformats.org/drawingml/2006/table">
            <a:tbl>
              <a:tblPr firstRow="1" bandRow="1">
                <a:tableStyleId>{5940675A-B579-460E-94D1-54222C63F5DA}</a:tableStyleId>
              </a:tblPr>
              <a:tblGrid>
                <a:gridCol w="2736304"/>
                <a:gridCol w="5256584"/>
              </a:tblGrid>
              <a:tr h="226360">
                <a:tc>
                  <a:txBody>
                    <a:bodyPr/>
                    <a:lstStyle/>
                    <a:p>
                      <a:pPr algn="ctr">
                        <a:lnSpc>
                          <a:spcPts val="2000"/>
                        </a:lnSpc>
                      </a:pPr>
                      <a:r>
                        <a:rPr lang="zh-CN" altLang="en-US" sz="1500" b="1" dirty="0" smtClean="0">
                          <a:solidFill>
                            <a:srgbClr val="FF0000"/>
                          </a:solidFill>
                        </a:rPr>
                        <a:t>要     求</a:t>
                      </a:r>
                      <a:endParaRPr lang="zh-CN" altLang="en-US" sz="1500" b="1" dirty="0">
                        <a:solidFill>
                          <a:srgbClr val="FF0000"/>
                        </a:solidFill>
                      </a:endParaRPr>
                    </a:p>
                  </a:txBody>
                  <a:tcPr/>
                </a:tc>
                <a:tc>
                  <a:txBody>
                    <a:bodyPr/>
                    <a:lstStyle/>
                    <a:p>
                      <a:pPr algn="ctr">
                        <a:lnSpc>
                          <a:spcPts val="2000"/>
                        </a:lnSpc>
                      </a:pPr>
                      <a:r>
                        <a:rPr lang="zh-CN" altLang="en-US" sz="1500" b="1" dirty="0" smtClean="0">
                          <a:solidFill>
                            <a:srgbClr val="FF0000"/>
                          </a:solidFill>
                        </a:rPr>
                        <a:t>说      明</a:t>
                      </a:r>
                      <a:endParaRPr lang="zh-CN" altLang="en-US" sz="1500" b="1" dirty="0">
                        <a:solidFill>
                          <a:srgbClr val="FF0000"/>
                        </a:solidFill>
                      </a:endParaRPr>
                    </a:p>
                  </a:txBody>
                  <a:tcPr/>
                </a:tc>
              </a:tr>
              <a:tr h="434235">
                <a:tc>
                  <a:txBody>
                    <a:bodyPr/>
                    <a:lstStyle/>
                    <a:p>
                      <a:pPr>
                        <a:lnSpc>
                          <a:spcPts val="2000"/>
                        </a:lnSpc>
                      </a:pPr>
                      <a:r>
                        <a:rPr lang="en-US" altLang="zh-CN" sz="1200" b="1" dirty="0" smtClean="0">
                          <a:latin typeface="黑体" pitchFamily="49" charset="-122"/>
                          <a:ea typeface="黑体" pitchFamily="49" charset="-122"/>
                        </a:rPr>
                        <a:t>3.</a:t>
                      </a:r>
                      <a:r>
                        <a:rPr lang="zh-CN" altLang="en-US" sz="1200" b="1" dirty="0" smtClean="0">
                          <a:latin typeface="黑体" pitchFamily="49" charset="-122"/>
                          <a:ea typeface="黑体" pitchFamily="49" charset="-122"/>
                        </a:rPr>
                        <a:t>关于生产产品</a:t>
                      </a:r>
                      <a:r>
                        <a:rPr lang="en-US" altLang="zh-CN" sz="1200" b="1" dirty="0" smtClean="0">
                          <a:latin typeface="黑体" pitchFamily="49" charset="-122"/>
                          <a:ea typeface="黑体" pitchFamily="49" charset="-122"/>
                        </a:rPr>
                        <a:t>/</a:t>
                      </a:r>
                      <a:r>
                        <a:rPr lang="zh-CN" altLang="en-US" sz="1200" b="1" dirty="0" smtClean="0">
                          <a:latin typeface="黑体" pitchFamily="49" charset="-122"/>
                          <a:ea typeface="黑体" pitchFamily="49" charset="-122"/>
                        </a:rPr>
                        <a:t>零件编号的设计记录、技术规范或材料方面的工程变更。</a:t>
                      </a:r>
                      <a:endParaRPr lang="zh-CN" altLang="en-US" sz="1200" b="1" dirty="0">
                        <a:latin typeface="黑体" pitchFamily="49" charset="-122"/>
                        <a:ea typeface="黑体" pitchFamily="49" charset="-122"/>
                      </a:endParaRPr>
                    </a:p>
                  </a:txBody>
                  <a:tcPr anchor="ctr"/>
                </a:tc>
                <a:tc>
                  <a:txBody>
                    <a:bodyPr/>
                    <a:lstStyle/>
                    <a:p>
                      <a:pPr>
                        <a:lnSpc>
                          <a:spcPts val="2000"/>
                        </a:lnSpc>
                      </a:pPr>
                      <a:r>
                        <a:rPr lang="zh-CN" altLang="en-US" sz="1200" b="1" dirty="0" smtClean="0">
                          <a:latin typeface="黑体" pitchFamily="49" charset="-122"/>
                          <a:ea typeface="黑体" pitchFamily="49" charset="-122"/>
                        </a:rPr>
                        <a:t>对于生产产品</a:t>
                      </a:r>
                      <a:r>
                        <a:rPr lang="en-US" altLang="zh-CN" sz="1200" b="1" dirty="0" smtClean="0">
                          <a:latin typeface="黑体" pitchFamily="49" charset="-122"/>
                          <a:ea typeface="黑体" pitchFamily="49" charset="-122"/>
                        </a:rPr>
                        <a:t>/</a:t>
                      </a:r>
                      <a:r>
                        <a:rPr lang="zh-CN" altLang="en-US" sz="1200" b="1" dirty="0" smtClean="0">
                          <a:latin typeface="黑体" pitchFamily="49" charset="-122"/>
                          <a:ea typeface="黑体" pitchFamily="49" charset="-122"/>
                        </a:rPr>
                        <a:t>零件的设计记录、规范或材料的所有工程变更都要求提交。</a:t>
                      </a:r>
                      <a:endParaRPr lang="zh-CN" altLang="en-US" sz="1200" b="1" dirty="0">
                        <a:latin typeface="黑体" pitchFamily="49" charset="-122"/>
                        <a:ea typeface="黑体" pitchFamily="49" charset="-122"/>
                      </a:endParaRPr>
                    </a:p>
                  </a:txBody>
                  <a:tcPr anchor="ctr"/>
                </a:tc>
              </a:tr>
              <a:tr h="767563">
                <a:tc>
                  <a:txBody>
                    <a:bodyPr/>
                    <a:lstStyle/>
                    <a:p>
                      <a:pPr>
                        <a:lnSpc>
                          <a:spcPts val="2000"/>
                        </a:lnSpc>
                      </a:pPr>
                      <a:r>
                        <a:rPr lang="zh-CN" altLang="en-US" sz="1200" b="1" dirty="0" smtClean="0">
                          <a:latin typeface="黑体" pitchFamily="49" charset="-122"/>
                          <a:ea typeface="黑体" pitchFamily="49" charset="-122"/>
                        </a:rPr>
                        <a:t>附加要求，只对散装材料：</a:t>
                      </a:r>
                      <a:endParaRPr lang="en-US" altLang="zh-CN" sz="1200" b="1" dirty="0" smtClean="0">
                        <a:latin typeface="黑体" pitchFamily="49" charset="-122"/>
                        <a:ea typeface="黑体" pitchFamily="49" charset="-122"/>
                      </a:endParaRPr>
                    </a:p>
                    <a:p>
                      <a:pPr>
                        <a:lnSpc>
                          <a:spcPts val="2000"/>
                        </a:lnSpc>
                      </a:pPr>
                      <a:r>
                        <a:rPr lang="en-US" altLang="zh-CN" sz="1200" b="1" dirty="0" smtClean="0">
                          <a:latin typeface="黑体" pitchFamily="49" charset="-122"/>
                          <a:ea typeface="黑体" pitchFamily="49" charset="-122"/>
                        </a:rPr>
                        <a:t>4.</a:t>
                      </a:r>
                      <a:r>
                        <a:rPr lang="zh-CN" altLang="en-US" sz="1200" b="1" dirty="0" smtClean="0">
                          <a:latin typeface="黑体" pitchFamily="49" charset="-122"/>
                          <a:ea typeface="黑体" pitchFamily="49" charset="-122"/>
                        </a:rPr>
                        <a:t>组织在产品上采用了以前未曾用过的新的过程技术。</a:t>
                      </a:r>
                      <a:endParaRPr lang="zh-CN" altLang="en-US" sz="1200" b="1" dirty="0">
                        <a:latin typeface="黑体" pitchFamily="49" charset="-122"/>
                        <a:ea typeface="黑体" pitchFamily="49" charset="-122"/>
                      </a:endParaRPr>
                    </a:p>
                  </a:txBody>
                  <a:tcPr anchor="ctr"/>
                </a:tc>
                <a:tc>
                  <a:txBody>
                    <a:bodyPr/>
                    <a:lstStyle/>
                    <a:p>
                      <a:pPr>
                        <a:lnSpc>
                          <a:spcPts val="2000"/>
                        </a:lnSpc>
                      </a:pPr>
                      <a:endParaRPr lang="zh-CN" altLang="en-US" sz="1200" b="1" dirty="0">
                        <a:latin typeface="黑体" pitchFamily="49" charset="-122"/>
                        <a:ea typeface="黑体" pitchFamily="49" charset="-122"/>
                      </a:endParaRPr>
                    </a:p>
                  </a:txBody>
                  <a:tcPr anchor="ctr"/>
                </a:tc>
              </a:tr>
            </a:tbl>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4"/>
          <p:cNvSpPr/>
          <p:nvPr/>
        </p:nvSpPr>
        <p:spPr>
          <a:xfrm>
            <a:off x="1" y="0"/>
            <a:ext cx="3191461" cy="2137420"/>
          </a:xfrm>
          <a:prstGeom prst="rect">
            <a:avLst/>
          </a:prstGeom>
          <a:solidFill>
            <a:schemeClr val="bg1">
              <a:lumMod val="85000"/>
              <a:alpha val="70000"/>
            </a:schemeClr>
          </a:solidFill>
          <a:ln w="12700" cap="flat" cmpd="sng" algn="ctr">
            <a:noFill/>
            <a:prstDash val="solid"/>
            <a:miter lim="800000"/>
          </a:ln>
          <a:effectLst/>
        </p:spPr>
        <p:txBody>
          <a:bodyPr vert="horz" rtlCol="0" anchor="t"/>
          <a:lstStyle/>
          <a:p>
            <a:pPr algn="ctr"/>
            <a:endParaRPr lang="zh-CN" altLang="en-US" sz="2800" dirty="0">
              <a:solidFill>
                <a:schemeClr val="bg1"/>
              </a:solidFill>
              <a:latin typeface="方正粗宋简体"/>
              <a:ea typeface="方正粗宋简体"/>
            </a:endParaRPr>
          </a:p>
        </p:txBody>
      </p:sp>
      <p:sp>
        <p:nvSpPr>
          <p:cNvPr id="4" name="矩形 4"/>
          <p:cNvSpPr/>
          <p:nvPr/>
        </p:nvSpPr>
        <p:spPr>
          <a:xfrm>
            <a:off x="0" y="2137419"/>
            <a:ext cx="6897041" cy="1440160"/>
          </a:xfrm>
          <a:prstGeom prst="rect">
            <a:avLst/>
          </a:prstGeom>
          <a:solidFill>
            <a:srgbClr val="0072C6"/>
          </a:solidFill>
          <a:ln w="12700" cap="flat" cmpd="sng" algn="ctr">
            <a:noFill/>
            <a:prstDash val="solid"/>
            <a:miter lim="800000"/>
          </a:ln>
          <a:effectLst/>
        </p:spPr>
        <p:txBody>
          <a:bodyPr rtlCol="0" anchor="ctr"/>
          <a:lstStyle/>
          <a:p>
            <a:pPr algn="ctr"/>
            <a:r>
              <a:rPr lang="zh-CN" altLang="en-US" sz="4000" b="1" dirty="0" smtClean="0">
                <a:solidFill>
                  <a:schemeClr val="bg1"/>
                </a:solidFill>
                <a:latin typeface="黑体" pitchFamily="49" charset="-122"/>
                <a:ea typeface="黑体" pitchFamily="49" charset="-122"/>
              </a:rPr>
              <a:t>向顾客提交：证据的等级</a:t>
            </a:r>
            <a:endParaRPr lang="zh-CN" altLang="en-US" sz="4000" b="1" dirty="0">
              <a:solidFill>
                <a:schemeClr val="bg1"/>
              </a:solidFill>
              <a:latin typeface="黑体" pitchFamily="49" charset="-122"/>
              <a:ea typeface="黑体" pitchFamily="49" charset="-122"/>
            </a:endParaRPr>
          </a:p>
        </p:txBody>
      </p:sp>
      <p:pic>
        <p:nvPicPr>
          <p:cNvPr id="5" name="图片 4"/>
          <p:cNvPicPr>
            <a:picLocks noChangeAspect="1"/>
          </p:cNvPicPr>
          <p:nvPr/>
        </p:nvPicPr>
        <p:blipFill rotWithShape="1">
          <a:blip r:embed="rId2" cstate="print">
            <a:extLst>
              <a:ext uri="{28A0092B-C50C-407E-A947-70E740481C1C}">
                <a14:useLocalDpi xmlns:a14="http://schemas.microsoft.com/office/drawing/2010/main" xmlns="" val="0"/>
              </a:ext>
            </a:extLst>
          </a:blip>
          <a:srcRect b="4047"/>
          <a:stretch/>
        </p:blipFill>
        <p:spPr>
          <a:xfrm>
            <a:off x="6897041" y="2137420"/>
            <a:ext cx="2246959" cy="1440160"/>
          </a:xfrm>
          <a:prstGeom prst="rect">
            <a:avLst/>
          </a:prstGeom>
        </p:spPr>
      </p:pic>
      <p:sp>
        <p:nvSpPr>
          <p:cNvPr id="6" name="文本框 4"/>
          <p:cNvSpPr txBox="1"/>
          <p:nvPr/>
        </p:nvSpPr>
        <p:spPr>
          <a:xfrm>
            <a:off x="251521" y="1213509"/>
            <a:ext cx="3096344" cy="707886"/>
          </a:xfrm>
          <a:prstGeom prst="rect">
            <a:avLst/>
          </a:prstGeom>
          <a:noFill/>
        </p:spPr>
        <p:txBody>
          <a:bodyPr wrap="square" rtlCol="0">
            <a:spAutoFit/>
          </a:bodyPr>
          <a:lstStyle/>
          <a:p>
            <a:r>
              <a:rPr lang="zh-CN" altLang="en-US" sz="4000" b="1" dirty="0" smtClean="0">
                <a:solidFill>
                  <a:schemeClr val="accent1"/>
                </a:solidFill>
                <a:latin typeface="微软雅黑" panose="020B0503020204020204" pitchFamily="34" charset="-122"/>
                <a:ea typeface="微软雅黑" panose="020B0503020204020204" pitchFamily="34" charset="-122"/>
              </a:rPr>
              <a:t>第四章</a:t>
            </a:r>
            <a:endParaRPr lang="zh-CN" altLang="en-US" sz="4000" b="1" dirty="0">
              <a:solidFill>
                <a:schemeClr val="accent1"/>
              </a:solidFill>
              <a:latin typeface="Adobe Gothic Std B" panose="020B0800000000000000" pitchFamily="34" charset="-128"/>
            </a:endParaRPr>
          </a:p>
        </p:txBody>
      </p:sp>
      <p:sp>
        <p:nvSpPr>
          <p:cNvPr id="7" name="矩形 4"/>
          <p:cNvSpPr/>
          <p:nvPr/>
        </p:nvSpPr>
        <p:spPr>
          <a:xfrm>
            <a:off x="6897040" y="3577580"/>
            <a:ext cx="2246960" cy="2120870"/>
          </a:xfrm>
          <a:prstGeom prst="rect">
            <a:avLst/>
          </a:prstGeom>
          <a:solidFill>
            <a:schemeClr val="bg2">
              <a:lumMod val="75000"/>
              <a:alpha val="70000"/>
            </a:schemeClr>
          </a:solidFill>
          <a:ln w="12700" cap="flat" cmpd="sng" algn="ctr">
            <a:noFill/>
            <a:prstDash val="solid"/>
            <a:miter lim="800000"/>
          </a:ln>
          <a:effectLst/>
        </p:spPr>
        <p:txBody>
          <a:bodyPr vert="horz" rtlCol="0" anchor="t"/>
          <a:lstStyle/>
          <a:p>
            <a:pPr algn="ctr"/>
            <a:endParaRPr lang="zh-CN" altLang="en-US" sz="2800" dirty="0">
              <a:solidFill>
                <a:schemeClr val="bg1"/>
              </a:solidFill>
              <a:latin typeface="方正粗宋简体"/>
              <a:ea typeface="方正粗宋简体"/>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第四章    向顾客提交：证据的等级</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536504"/>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2017">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1. </a:t>
                      </a:r>
                      <a:r>
                        <a:rPr lang="zh-CN" altLang="en-US" sz="1800" b="1" dirty="0" smtClean="0">
                          <a:effectLst/>
                          <a:latin typeface="+mn-ea"/>
                          <a:ea typeface="+mn-ea"/>
                          <a:cs typeface="Times New Roman" panose="02020603050405020304" pitchFamily="18" charset="0"/>
                        </a:rPr>
                        <a:t>提交等级</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164487">
                <a:tc>
                  <a:txBody>
                    <a:bodyPr/>
                    <a:lstStyle/>
                    <a:p>
                      <a:pPr eaLnBrk="0" hangingPunct="0">
                        <a:lnSpc>
                          <a:spcPts val="3300"/>
                        </a:lnSpc>
                        <a:buClr>
                          <a:schemeClr val="accent2"/>
                        </a:buClr>
                        <a:buSzPct val="85000"/>
                      </a:pPr>
                      <a:endParaRPr lang="en-US" altLang="zh-CN" sz="1400" b="1" kern="0" dirty="0" smtClean="0">
                        <a:solidFill>
                          <a:srgbClr val="000099"/>
                        </a:solidFill>
                        <a:latin typeface="+mj-ea"/>
                        <a:ea typeface="+mj-ea"/>
                        <a:cs typeface="+mn-cs"/>
                      </a:endParaRPr>
                    </a:p>
                    <a:p>
                      <a:pPr eaLnBrk="0" hangingPunct="0">
                        <a:lnSpc>
                          <a:spcPts val="3300"/>
                        </a:lnSpc>
                        <a:buClr>
                          <a:schemeClr val="accent2"/>
                        </a:buClr>
                        <a:buSzPct val="85000"/>
                      </a:pPr>
                      <a:endParaRPr lang="en-US" altLang="zh-CN" sz="1400" b="1" kern="0" dirty="0" smtClean="0">
                        <a:solidFill>
                          <a:srgbClr val="000099"/>
                        </a:solidFill>
                        <a:latin typeface="+mj-ea"/>
                        <a:ea typeface="+mj-ea"/>
                        <a:cs typeface="+mn-cs"/>
                      </a:endParaRPr>
                    </a:p>
                    <a:p>
                      <a:pPr eaLnBrk="0" hangingPunct="0">
                        <a:lnSpc>
                          <a:spcPts val="3300"/>
                        </a:lnSpc>
                        <a:buClr>
                          <a:schemeClr val="accent2"/>
                        </a:buClr>
                        <a:buSzPct val="85000"/>
                      </a:pPr>
                      <a:endParaRPr lang="en-US" altLang="zh-CN" sz="1400" b="1" kern="0" dirty="0" smtClean="0">
                        <a:solidFill>
                          <a:srgbClr val="000099"/>
                        </a:solidFill>
                        <a:latin typeface="+mj-ea"/>
                        <a:ea typeface="+mj-ea"/>
                        <a:cs typeface="+mn-cs"/>
                      </a:endParaRPr>
                    </a:p>
                    <a:p>
                      <a:pPr eaLnBrk="0" hangingPunct="0">
                        <a:lnSpc>
                          <a:spcPts val="3300"/>
                        </a:lnSpc>
                        <a:buClr>
                          <a:schemeClr val="accent2"/>
                        </a:buClr>
                        <a:buSzPct val="85000"/>
                      </a:pPr>
                      <a:endParaRPr lang="en-US" altLang="zh-CN" sz="1400" b="1" kern="0" dirty="0" smtClean="0">
                        <a:solidFill>
                          <a:srgbClr val="000099"/>
                        </a:solidFill>
                        <a:latin typeface="+mj-ea"/>
                        <a:ea typeface="+mj-ea"/>
                        <a:cs typeface="+mn-cs"/>
                      </a:endParaRPr>
                    </a:p>
                    <a:p>
                      <a:pPr eaLnBrk="0" hangingPunct="0">
                        <a:lnSpc>
                          <a:spcPts val="3300"/>
                        </a:lnSpc>
                        <a:buClr>
                          <a:schemeClr val="accent2"/>
                        </a:buClr>
                        <a:buSzPct val="85000"/>
                      </a:pPr>
                      <a:endParaRPr lang="en-US" altLang="zh-CN" sz="1400" b="1" kern="0" dirty="0" smtClean="0">
                        <a:solidFill>
                          <a:srgbClr val="000099"/>
                        </a:solidFill>
                        <a:latin typeface="+mj-ea"/>
                        <a:ea typeface="+mj-ea"/>
                        <a:cs typeface="+mn-cs"/>
                      </a:endParaRPr>
                    </a:p>
                    <a:p>
                      <a:pPr eaLnBrk="0" hangingPunct="0">
                        <a:lnSpc>
                          <a:spcPts val="3300"/>
                        </a:lnSpc>
                        <a:buClr>
                          <a:schemeClr val="accent2"/>
                        </a:buClr>
                        <a:buSzPct val="85000"/>
                      </a:pPr>
                      <a:endParaRPr lang="en-US" altLang="zh-CN" sz="1400" b="1" kern="0" dirty="0" smtClean="0">
                        <a:solidFill>
                          <a:srgbClr val="000099"/>
                        </a:solidFill>
                        <a:latin typeface="+mj-ea"/>
                        <a:ea typeface="+mj-ea"/>
                        <a:cs typeface="+mn-cs"/>
                      </a:endParaRPr>
                    </a:p>
                    <a:p>
                      <a:pPr eaLnBrk="0" hangingPunct="0">
                        <a:lnSpc>
                          <a:spcPts val="3300"/>
                        </a:lnSpc>
                        <a:buClr>
                          <a:schemeClr val="accent2"/>
                        </a:buClr>
                        <a:buSzPct val="85000"/>
                      </a:pPr>
                      <a:endParaRPr lang="en-US" altLang="zh-CN" sz="1400" b="1" kern="0" dirty="0" smtClean="0">
                        <a:solidFill>
                          <a:srgbClr val="000099"/>
                        </a:solidFill>
                        <a:latin typeface="+mj-ea"/>
                        <a:ea typeface="+mj-ea"/>
                        <a:cs typeface="+mn-cs"/>
                      </a:endParaRPr>
                    </a:p>
                    <a:p>
                      <a:pPr eaLnBrk="0" hangingPunct="0">
                        <a:lnSpc>
                          <a:spcPts val="3300"/>
                        </a:lnSpc>
                        <a:buClr>
                          <a:schemeClr val="accent2"/>
                        </a:buClr>
                        <a:buSzPct val="85000"/>
                      </a:pPr>
                      <a:endParaRPr lang="en-US" altLang="zh-CN" sz="1400" b="1" kern="0" dirty="0" smtClean="0">
                        <a:solidFill>
                          <a:srgbClr val="000099"/>
                        </a:solidFill>
                        <a:latin typeface="+mj-ea"/>
                        <a:ea typeface="+mj-ea"/>
                        <a:cs typeface="+mn-cs"/>
                      </a:endParaRPr>
                    </a:p>
                    <a:p>
                      <a:pPr eaLnBrk="0" hangingPunct="0">
                        <a:lnSpc>
                          <a:spcPts val="3300"/>
                        </a:lnSpc>
                        <a:buClr>
                          <a:schemeClr val="accent2"/>
                        </a:buClr>
                        <a:buSzPct val="85000"/>
                      </a:pPr>
                      <a:r>
                        <a:rPr lang="zh-CN" altLang="en-US" sz="1400" b="1" kern="0" dirty="0" smtClean="0">
                          <a:solidFill>
                            <a:srgbClr val="FF0000"/>
                          </a:solidFill>
                          <a:latin typeface="+mj-ea"/>
                          <a:ea typeface="+mj-ea"/>
                          <a:cs typeface="+mn-cs"/>
                        </a:rPr>
                        <a:t>       组织必须使用等级</a:t>
                      </a:r>
                      <a:r>
                        <a:rPr lang="en-US" altLang="zh-CN" sz="1400" b="1" kern="0" dirty="0" smtClean="0">
                          <a:solidFill>
                            <a:srgbClr val="FF0000"/>
                          </a:solidFill>
                          <a:latin typeface="+mj-ea"/>
                          <a:ea typeface="+mj-ea"/>
                          <a:cs typeface="+mn-cs"/>
                        </a:rPr>
                        <a:t>3</a:t>
                      </a:r>
                      <a:r>
                        <a:rPr lang="zh-CN" altLang="en-US" sz="1400" b="1" kern="0" dirty="0" smtClean="0">
                          <a:solidFill>
                            <a:srgbClr val="FF0000"/>
                          </a:solidFill>
                          <a:latin typeface="+mj-ea"/>
                          <a:ea typeface="+mj-ea"/>
                          <a:cs typeface="+mn-cs"/>
                        </a:rPr>
                        <a:t>作为默认等级进行全部提交，除非经授权的顾客代表另有规定。</a:t>
                      </a:r>
                      <a:endParaRPr lang="en-US" altLang="zh-CN" sz="1400" b="1" kern="0" dirty="0" smtClean="0">
                        <a:solidFill>
                          <a:srgbClr val="FF0000"/>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graphicFrame>
        <p:nvGraphicFramePr>
          <p:cNvPr id="5" name="表格 4"/>
          <p:cNvGraphicFramePr>
            <a:graphicFrameLocks noGrp="1"/>
          </p:cNvGraphicFramePr>
          <p:nvPr/>
        </p:nvGraphicFramePr>
        <p:xfrm>
          <a:off x="611560" y="1705372"/>
          <a:ext cx="7992888" cy="2575180"/>
        </p:xfrm>
        <a:graphic>
          <a:graphicData uri="http://schemas.openxmlformats.org/drawingml/2006/table">
            <a:tbl>
              <a:tblPr/>
              <a:tblGrid>
                <a:gridCol w="655156"/>
                <a:gridCol w="4817452"/>
                <a:gridCol w="2520280"/>
              </a:tblGrid>
              <a:tr h="280438">
                <a:tc>
                  <a:txBody>
                    <a:bodyPr/>
                    <a:lstStyle/>
                    <a:p>
                      <a:pPr algn="ctr">
                        <a:lnSpc>
                          <a:spcPts val="2500"/>
                        </a:lnSpc>
                        <a:spcAft>
                          <a:spcPts val="0"/>
                        </a:spcAft>
                      </a:pPr>
                      <a:r>
                        <a:rPr lang="zh-CN" sz="1800" b="1" kern="100" dirty="0">
                          <a:latin typeface="Calibri"/>
                          <a:ea typeface="黑体"/>
                          <a:cs typeface="Times New Roman"/>
                        </a:rPr>
                        <a:t>等级</a:t>
                      </a:r>
                      <a:endParaRPr lang="zh-CN" sz="1800" b="1" kern="100" dirty="0">
                        <a:latin typeface="Calibri"/>
                        <a:ea typeface="宋体"/>
                        <a:cs typeface="Times New Roman"/>
                      </a:endParaRPr>
                    </a:p>
                  </a:txBody>
                  <a:tcPr marL="65863" marR="658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r>
                        <a:rPr lang="zh-CN" sz="1800" b="1" kern="100" dirty="0">
                          <a:latin typeface="Calibri"/>
                          <a:ea typeface="黑体"/>
                          <a:cs typeface="Times New Roman"/>
                        </a:rPr>
                        <a:t>要求</a:t>
                      </a:r>
                      <a:endParaRPr lang="zh-CN" sz="1800" b="1" kern="100" dirty="0">
                        <a:latin typeface="Calibri"/>
                        <a:ea typeface="宋体"/>
                        <a:cs typeface="Times New Roman"/>
                      </a:endParaRPr>
                    </a:p>
                  </a:txBody>
                  <a:tcPr marL="65863" marR="65863"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r>
                        <a:rPr lang="zh-CN" altLang="en-US" sz="1800" b="1" kern="100" dirty="0" smtClean="0">
                          <a:solidFill>
                            <a:schemeClr val="tx1"/>
                          </a:solidFill>
                          <a:latin typeface="Calibri"/>
                          <a:ea typeface="黑体"/>
                          <a:cs typeface="Times New Roman"/>
                        </a:rPr>
                        <a:t>提交</a:t>
                      </a:r>
                      <a:endParaRPr lang="zh-CN" sz="1800" b="1" kern="100" dirty="0">
                        <a:solidFill>
                          <a:schemeClr val="tx1"/>
                        </a:solidFill>
                        <a:latin typeface="Calibri"/>
                        <a:ea typeface="黑体"/>
                        <a:cs typeface="Times New Roman"/>
                      </a:endParaRPr>
                    </a:p>
                  </a:txBody>
                  <a:tcPr marL="65863" marR="65863"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5670">
                <a:tc>
                  <a:txBody>
                    <a:bodyPr/>
                    <a:lstStyle/>
                    <a:p>
                      <a:pPr algn="ctr">
                        <a:lnSpc>
                          <a:spcPts val="2500"/>
                        </a:lnSpc>
                        <a:spcAft>
                          <a:spcPts val="0"/>
                        </a:spcAft>
                      </a:pPr>
                      <a:r>
                        <a:rPr lang="en-US" sz="1800" b="1" kern="100" dirty="0">
                          <a:latin typeface="黑体"/>
                          <a:ea typeface="宋体"/>
                          <a:cs typeface="Times New Roman"/>
                        </a:rPr>
                        <a:t>1</a:t>
                      </a:r>
                      <a:endParaRPr lang="zh-CN" sz="1800" b="1" kern="100" dirty="0">
                        <a:latin typeface="Calibri"/>
                        <a:ea typeface="宋体"/>
                        <a:cs typeface="Times New Roman"/>
                      </a:endParaRPr>
                    </a:p>
                  </a:txBody>
                  <a:tcPr marL="65863" marR="658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2500"/>
                        </a:lnSpc>
                        <a:spcAft>
                          <a:spcPts val="0"/>
                        </a:spcAft>
                      </a:pPr>
                      <a:r>
                        <a:rPr lang="zh-CN" sz="1200" kern="100" dirty="0">
                          <a:latin typeface="Calibri"/>
                          <a:ea typeface="黑体"/>
                          <a:cs typeface="Times New Roman"/>
                        </a:rPr>
                        <a:t>仅向顾客提交保证书（对指定的外观项目，提供一份外观批准报告</a:t>
                      </a:r>
                      <a:r>
                        <a:rPr lang="zh-CN" sz="1200" kern="100" dirty="0" smtClean="0">
                          <a:latin typeface="Calibri"/>
                          <a:ea typeface="黑体"/>
                          <a:cs typeface="Times New Roman"/>
                        </a:rPr>
                        <a:t>。</a:t>
                      </a:r>
                      <a:endParaRPr lang="zh-CN" sz="1200" kern="100" dirty="0">
                        <a:latin typeface="Calibri"/>
                        <a:ea typeface="宋体"/>
                        <a:cs typeface="Times New Roman"/>
                      </a:endParaRPr>
                    </a:p>
                  </a:txBody>
                  <a:tcPr marL="65863" marR="65863"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r>
                        <a:rPr lang="zh-CN" altLang="zh-CN" sz="1300" b="1" kern="100" dirty="0" smtClean="0">
                          <a:solidFill>
                            <a:srgbClr val="FF0000"/>
                          </a:solidFill>
                          <a:latin typeface="Calibri"/>
                          <a:ea typeface="黑体"/>
                          <a:cs typeface="Times New Roman"/>
                        </a:rPr>
                        <a:t>保证书 </a:t>
                      </a:r>
                      <a:r>
                        <a:rPr lang="en-US" altLang="zh-CN" sz="1300" b="1" kern="100" dirty="0" smtClean="0">
                          <a:solidFill>
                            <a:schemeClr val="accent4"/>
                          </a:solidFill>
                          <a:latin typeface="Calibri"/>
                          <a:ea typeface="黑体"/>
                          <a:cs typeface="Times New Roman"/>
                        </a:rPr>
                        <a:t>+</a:t>
                      </a:r>
                      <a:r>
                        <a:rPr lang="en-US" altLang="zh-CN" sz="1300" b="1" kern="100" dirty="0" smtClean="0">
                          <a:solidFill>
                            <a:srgbClr val="FF0000"/>
                          </a:solidFill>
                          <a:latin typeface="Calibri"/>
                          <a:ea typeface="黑体"/>
                          <a:cs typeface="Times New Roman"/>
                        </a:rPr>
                        <a:t> </a:t>
                      </a:r>
                      <a:r>
                        <a:rPr lang="zh-CN" altLang="zh-CN" sz="1300" b="1" kern="100" dirty="0" smtClean="0">
                          <a:solidFill>
                            <a:srgbClr val="FF0000"/>
                          </a:solidFill>
                          <a:latin typeface="Calibri"/>
                          <a:ea typeface="黑体"/>
                          <a:cs typeface="Times New Roman"/>
                        </a:rPr>
                        <a:t>（“外观”）</a:t>
                      </a:r>
                      <a:endParaRPr lang="zh-CN" sz="1300" b="1" kern="100" dirty="0">
                        <a:latin typeface="Calibri"/>
                        <a:ea typeface="宋体"/>
                        <a:cs typeface="Times New Roman"/>
                      </a:endParaRPr>
                    </a:p>
                  </a:txBody>
                  <a:tcPr marL="65863" marR="65863"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5670">
                <a:tc>
                  <a:txBody>
                    <a:bodyPr/>
                    <a:lstStyle/>
                    <a:p>
                      <a:pPr algn="ctr">
                        <a:lnSpc>
                          <a:spcPts val="2500"/>
                        </a:lnSpc>
                        <a:spcAft>
                          <a:spcPts val="0"/>
                        </a:spcAft>
                      </a:pPr>
                      <a:r>
                        <a:rPr lang="en-US" sz="1800" b="1" kern="100" dirty="0">
                          <a:latin typeface="黑体"/>
                          <a:ea typeface="宋体"/>
                          <a:cs typeface="Times New Roman"/>
                        </a:rPr>
                        <a:t>2</a:t>
                      </a:r>
                      <a:endParaRPr lang="zh-CN" sz="1800" b="1" kern="100" dirty="0">
                        <a:latin typeface="Calibri"/>
                        <a:ea typeface="宋体"/>
                        <a:cs typeface="Times New Roman"/>
                      </a:endParaRPr>
                    </a:p>
                  </a:txBody>
                  <a:tcPr marL="65863" marR="658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2500"/>
                        </a:lnSpc>
                        <a:spcAft>
                          <a:spcPts val="0"/>
                        </a:spcAft>
                      </a:pPr>
                      <a:r>
                        <a:rPr lang="zh-CN" sz="1200" kern="100" dirty="0">
                          <a:latin typeface="Calibri"/>
                          <a:ea typeface="黑体"/>
                          <a:cs typeface="Times New Roman"/>
                        </a:rPr>
                        <a:t>向顾客提交保证书和产品样品及有限的相关支持资料</a:t>
                      </a:r>
                      <a:r>
                        <a:rPr lang="zh-CN" sz="1200" b="1" kern="100" dirty="0" smtClean="0">
                          <a:latin typeface="Calibri"/>
                          <a:ea typeface="黑体"/>
                          <a:cs typeface="Times New Roman"/>
                        </a:rPr>
                        <a:t>。</a:t>
                      </a:r>
                      <a:endParaRPr lang="zh-CN" sz="1200" kern="100" dirty="0">
                        <a:latin typeface="Calibri"/>
                        <a:ea typeface="宋体"/>
                        <a:cs typeface="Times New Roman"/>
                      </a:endParaRPr>
                    </a:p>
                  </a:txBody>
                  <a:tcPr marL="65863" marR="65863"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r>
                        <a:rPr lang="zh-CN" altLang="zh-CN" sz="1300" b="1" kern="100" dirty="0" smtClean="0">
                          <a:solidFill>
                            <a:srgbClr val="FF0000"/>
                          </a:solidFill>
                          <a:latin typeface="Calibri"/>
                          <a:ea typeface="黑体"/>
                          <a:cs typeface="Times New Roman"/>
                        </a:rPr>
                        <a:t>保证书 </a:t>
                      </a:r>
                      <a:r>
                        <a:rPr lang="en-US" altLang="zh-CN" sz="1300" b="1" kern="100" dirty="0" smtClean="0">
                          <a:solidFill>
                            <a:schemeClr val="accent4"/>
                          </a:solidFill>
                          <a:latin typeface="Calibri"/>
                          <a:ea typeface="黑体"/>
                          <a:cs typeface="Times New Roman"/>
                        </a:rPr>
                        <a:t>+</a:t>
                      </a:r>
                      <a:r>
                        <a:rPr lang="en-US" altLang="zh-CN" sz="1300" b="1" kern="100" dirty="0" smtClean="0">
                          <a:solidFill>
                            <a:srgbClr val="FF0000"/>
                          </a:solidFill>
                          <a:latin typeface="Calibri"/>
                          <a:ea typeface="黑体"/>
                          <a:cs typeface="Times New Roman"/>
                        </a:rPr>
                        <a:t> </a:t>
                      </a:r>
                      <a:r>
                        <a:rPr lang="zh-CN" altLang="zh-CN" sz="1300" b="1" kern="100" dirty="0" smtClean="0">
                          <a:solidFill>
                            <a:srgbClr val="FF0000"/>
                          </a:solidFill>
                          <a:latin typeface="Calibri"/>
                          <a:ea typeface="黑体"/>
                          <a:cs typeface="Times New Roman"/>
                        </a:rPr>
                        <a:t>样品 </a:t>
                      </a:r>
                      <a:r>
                        <a:rPr lang="en-US" altLang="zh-CN" sz="1300" b="1" kern="100" dirty="0" smtClean="0">
                          <a:solidFill>
                            <a:schemeClr val="accent4"/>
                          </a:solidFill>
                          <a:latin typeface="Calibri"/>
                          <a:ea typeface="黑体"/>
                          <a:cs typeface="Times New Roman"/>
                        </a:rPr>
                        <a:t>+</a:t>
                      </a:r>
                      <a:r>
                        <a:rPr lang="en-US" altLang="zh-CN" sz="1300" b="1" kern="100" dirty="0" smtClean="0">
                          <a:solidFill>
                            <a:srgbClr val="FF0000"/>
                          </a:solidFill>
                          <a:latin typeface="Calibri"/>
                          <a:ea typeface="黑体"/>
                          <a:cs typeface="Times New Roman"/>
                        </a:rPr>
                        <a:t> </a:t>
                      </a:r>
                      <a:r>
                        <a:rPr lang="zh-CN" altLang="zh-CN" sz="1300" b="1" kern="100" dirty="0" smtClean="0">
                          <a:solidFill>
                            <a:srgbClr val="FF0000"/>
                          </a:solidFill>
                          <a:latin typeface="Calibri"/>
                          <a:ea typeface="黑体"/>
                          <a:cs typeface="Times New Roman"/>
                        </a:rPr>
                        <a:t>有限的支持资料</a:t>
                      </a:r>
                      <a:endParaRPr lang="zh-CN" sz="1300" b="1" kern="100" dirty="0">
                        <a:latin typeface="Calibri"/>
                        <a:ea typeface="宋体"/>
                        <a:cs typeface="Times New Roman"/>
                      </a:endParaRPr>
                    </a:p>
                  </a:txBody>
                  <a:tcPr marL="65863" marR="65863"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5670">
                <a:tc>
                  <a:txBody>
                    <a:bodyPr/>
                    <a:lstStyle/>
                    <a:p>
                      <a:pPr algn="ctr">
                        <a:lnSpc>
                          <a:spcPts val="2500"/>
                        </a:lnSpc>
                        <a:spcAft>
                          <a:spcPts val="0"/>
                        </a:spcAft>
                      </a:pPr>
                      <a:r>
                        <a:rPr lang="en-US" sz="1800" b="1" kern="100" dirty="0">
                          <a:latin typeface="黑体"/>
                          <a:ea typeface="宋体"/>
                          <a:cs typeface="Times New Roman"/>
                        </a:rPr>
                        <a:t>3</a:t>
                      </a:r>
                      <a:endParaRPr lang="zh-CN" sz="1800" b="1" kern="100" dirty="0">
                        <a:latin typeface="Calibri"/>
                        <a:ea typeface="宋体"/>
                        <a:cs typeface="Times New Roman"/>
                      </a:endParaRPr>
                    </a:p>
                  </a:txBody>
                  <a:tcPr marL="65863" marR="658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2500"/>
                        </a:lnSpc>
                        <a:spcAft>
                          <a:spcPts val="0"/>
                        </a:spcAft>
                      </a:pPr>
                      <a:r>
                        <a:rPr lang="zh-CN" sz="1200" kern="100" dirty="0">
                          <a:latin typeface="Calibri"/>
                          <a:ea typeface="黑体"/>
                          <a:cs typeface="Times New Roman"/>
                        </a:rPr>
                        <a:t>向顾客提交保证书和产品样品及完整的相关支持资料</a:t>
                      </a:r>
                      <a:r>
                        <a:rPr lang="zh-CN" sz="1200" kern="100" dirty="0" smtClean="0">
                          <a:latin typeface="Calibri"/>
                          <a:ea typeface="黑体"/>
                          <a:cs typeface="Times New Roman"/>
                        </a:rPr>
                        <a:t>。</a:t>
                      </a:r>
                      <a:endParaRPr lang="zh-CN" sz="1200" kern="100" dirty="0">
                        <a:latin typeface="Calibri"/>
                        <a:ea typeface="宋体"/>
                        <a:cs typeface="Times New Roman"/>
                      </a:endParaRPr>
                    </a:p>
                  </a:txBody>
                  <a:tcPr marL="65863" marR="65863"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r>
                        <a:rPr lang="zh-CN" altLang="zh-CN" sz="1300" b="1" kern="100" dirty="0" smtClean="0">
                          <a:solidFill>
                            <a:srgbClr val="FF0000"/>
                          </a:solidFill>
                          <a:latin typeface="Calibri"/>
                          <a:ea typeface="黑体"/>
                          <a:cs typeface="Times New Roman"/>
                        </a:rPr>
                        <a:t>保证书 </a:t>
                      </a:r>
                      <a:r>
                        <a:rPr lang="en-US" altLang="zh-CN" sz="1300" b="1" kern="100" dirty="0" smtClean="0">
                          <a:solidFill>
                            <a:schemeClr val="accent4"/>
                          </a:solidFill>
                          <a:latin typeface="Calibri"/>
                          <a:ea typeface="黑体"/>
                          <a:cs typeface="Times New Roman"/>
                        </a:rPr>
                        <a:t>+ </a:t>
                      </a:r>
                      <a:r>
                        <a:rPr lang="zh-CN" altLang="zh-CN" sz="1300" b="1" kern="100" dirty="0" smtClean="0">
                          <a:solidFill>
                            <a:srgbClr val="FF0000"/>
                          </a:solidFill>
                          <a:latin typeface="Calibri"/>
                          <a:ea typeface="黑体"/>
                          <a:cs typeface="Times New Roman"/>
                        </a:rPr>
                        <a:t>样品 </a:t>
                      </a:r>
                      <a:r>
                        <a:rPr lang="en-US" altLang="zh-CN" sz="1300" b="1" kern="100" dirty="0" smtClean="0">
                          <a:solidFill>
                            <a:schemeClr val="accent4"/>
                          </a:solidFill>
                          <a:latin typeface="Calibri"/>
                          <a:ea typeface="黑体"/>
                          <a:cs typeface="Times New Roman"/>
                        </a:rPr>
                        <a:t>+</a:t>
                      </a:r>
                      <a:r>
                        <a:rPr lang="en-US" altLang="zh-CN" sz="1300" b="1" kern="100" dirty="0" smtClean="0">
                          <a:solidFill>
                            <a:srgbClr val="FF0000"/>
                          </a:solidFill>
                          <a:latin typeface="Calibri"/>
                          <a:ea typeface="黑体"/>
                          <a:cs typeface="Times New Roman"/>
                        </a:rPr>
                        <a:t> </a:t>
                      </a:r>
                      <a:r>
                        <a:rPr lang="zh-CN" altLang="zh-CN" sz="1300" b="1" kern="100" dirty="0" smtClean="0">
                          <a:solidFill>
                            <a:srgbClr val="FF0000"/>
                          </a:solidFill>
                          <a:latin typeface="Calibri"/>
                          <a:ea typeface="黑体"/>
                          <a:cs typeface="Times New Roman"/>
                        </a:rPr>
                        <a:t>完整的支持资料</a:t>
                      </a:r>
                      <a:endParaRPr lang="zh-CN" sz="1300" b="1" kern="100" dirty="0">
                        <a:latin typeface="Calibri"/>
                        <a:ea typeface="宋体"/>
                        <a:cs typeface="Times New Roman"/>
                      </a:endParaRPr>
                    </a:p>
                  </a:txBody>
                  <a:tcPr marL="65863" marR="65863"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5670">
                <a:tc>
                  <a:txBody>
                    <a:bodyPr/>
                    <a:lstStyle/>
                    <a:p>
                      <a:pPr algn="ctr">
                        <a:lnSpc>
                          <a:spcPts val="2500"/>
                        </a:lnSpc>
                        <a:spcAft>
                          <a:spcPts val="0"/>
                        </a:spcAft>
                      </a:pPr>
                      <a:r>
                        <a:rPr lang="en-US" sz="1800" b="1" kern="100" dirty="0">
                          <a:latin typeface="黑体"/>
                          <a:ea typeface="宋体"/>
                          <a:cs typeface="Times New Roman"/>
                        </a:rPr>
                        <a:t>4</a:t>
                      </a:r>
                      <a:endParaRPr lang="zh-CN" sz="1800" b="1" kern="100" dirty="0">
                        <a:latin typeface="Calibri"/>
                        <a:ea typeface="宋体"/>
                        <a:cs typeface="Times New Roman"/>
                      </a:endParaRPr>
                    </a:p>
                  </a:txBody>
                  <a:tcPr marL="65863" marR="658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2500"/>
                        </a:lnSpc>
                        <a:spcAft>
                          <a:spcPts val="0"/>
                        </a:spcAft>
                      </a:pPr>
                      <a:r>
                        <a:rPr lang="zh-CN" sz="1200" kern="100" dirty="0">
                          <a:latin typeface="Calibri"/>
                          <a:ea typeface="黑体"/>
                          <a:cs typeface="Times New Roman"/>
                        </a:rPr>
                        <a:t>提交保证书和顾客规定的其它</a:t>
                      </a:r>
                      <a:r>
                        <a:rPr lang="zh-CN" sz="1200" kern="100" dirty="0" smtClean="0">
                          <a:latin typeface="Calibri"/>
                          <a:ea typeface="黑体"/>
                          <a:cs typeface="Times New Roman"/>
                        </a:rPr>
                        <a:t>要求</a:t>
                      </a:r>
                      <a:r>
                        <a:rPr lang="zh-CN" altLang="en-US" sz="1200" kern="100" dirty="0" smtClean="0">
                          <a:latin typeface="Calibri"/>
                          <a:ea typeface="黑体"/>
                          <a:cs typeface="Times New Roman"/>
                        </a:rPr>
                        <a:t>。</a:t>
                      </a:r>
                      <a:endParaRPr lang="zh-CN" sz="1200" kern="100" dirty="0">
                        <a:latin typeface="Calibri"/>
                        <a:ea typeface="宋体"/>
                        <a:cs typeface="Times New Roman"/>
                      </a:endParaRPr>
                    </a:p>
                  </a:txBody>
                  <a:tcPr marL="65863" marR="65863"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r>
                        <a:rPr lang="zh-CN" altLang="zh-CN" sz="1300" b="1" kern="100" dirty="0" smtClean="0">
                          <a:solidFill>
                            <a:srgbClr val="FF0000"/>
                          </a:solidFill>
                          <a:latin typeface="Calibri"/>
                          <a:ea typeface="黑体"/>
                          <a:cs typeface="Times New Roman"/>
                        </a:rPr>
                        <a:t>保证书 </a:t>
                      </a:r>
                      <a:r>
                        <a:rPr lang="en-US" altLang="zh-CN" sz="1300" b="1" kern="100" dirty="0" smtClean="0">
                          <a:solidFill>
                            <a:schemeClr val="accent4"/>
                          </a:solidFill>
                          <a:latin typeface="Calibri"/>
                          <a:ea typeface="黑体"/>
                          <a:cs typeface="Times New Roman"/>
                        </a:rPr>
                        <a:t>+</a:t>
                      </a:r>
                      <a:r>
                        <a:rPr lang="en-US" altLang="zh-CN" sz="1300" b="1" kern="100" dirty="0" smtClean="0">
                          <a:solidFill>
                            <a:srgbClr val="FF0000"/>
                          </a:solidFill>
                          <a:latin typeface="Calibri"/>
                          <a:ea typeface="黑体"/>
                          <a:cs typeface="Times New Roman"/>
                        </a:rPr>
                        <a:t> </a:t>
                      </a:r>
                      <a:r>
                        <a:rPr lang="zh-CN" altLang="zh-CN" sz="1300" b="1" kern="100" dirty="0" smtClean="0">
                          <a:solidFill>
                            <a:srgbClr val="FF0000"/>
                          </a:solidFill>
                          <a:latin typeface="Calibri"/>
                          <a:ea typeface="黑体"/>
                          <a:cs typeface="Times New Roman"/>
                        </a:rPr>
                        <a:t>顾客规定的要求</a:t>
                      </a:r>
                      <a:endParaRPr lang="zh-CN" sz="1300" b="1" kern="100" dirty="0">
                        <a:latin typeface="Calibri"/>
                        <a:ea typeface="宋体"/>
                        <a:cs typeface="Times New Roman"/>
                      </a:endParaRPr>
                    </a:p>
                  </a:txBody>
                  <a:tcPr marL="65863" marR="65863"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5670">
                <a:tc>
                  <a:txBody>
                    <a:bodyPr/>
                    <a:lstStyle/>
                    <a:p>
                      <a:pPr algn="ctr">
                        <a:lnSpc>
                          <a:spcPts val="2500"/>
                        </a:lnSpc>
                        <a:spcAft>
                          <a:spcPts val="0"/>
                        </a:spcAft>
                      </a:pPr>
                      <a:r>
                        <a:rPr lang="en-US" sz="1800" b="1" kern="100" dirty="0">
                          <a:latin typeface="黑体"/>
                          <a:ea typeface="宋体"/>
                          <a:cs typeface="Times New Roman"/>
                        </a:rPr>
                        <a:t>5</a:t>
                      </a:r>
                      <a:endParaRPr lang="zh-CN" sz="1800" b="1" kern="100" dirty="0">
                        <a:latin typeface="Calibri"/>
                        <a:ea typeface="宋体"/>
                        <a:cs typeface="Times New Roman"/>
                      </a:endParaRPr>
                    </a:p>
                  </a:txBody>
                  <a:tcPr marL="65863" marR="658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2500"/>
                        </a:lnSpc>
                        <a:spcAft>
                          <a:spcPts val="0"/>
                        </a:spcAft>
                      </a:pPr>
                      <a:r>
                        <a:rPr lang="zh-CN" sz="1200" kern="100" dirty="0">
                          <a:latin typeface="Calibri"/>
                          <a:ea typeface="黑体"/>
                          <a:cs typeface="Times New Roman"/>
                        </a:rPr>
                        <a:t>保证书、产品样品以及全部的支持资料都保留在组织的制造现场，供审查时使用</a:t>
                      </a:r>
                      <a:r>
                        <a:rPr lang="zh-CN" sz="1200" kern="100" dirty="0" smtClean="0">
                          <a:latin typeface="Calibri"/>
                          <a:ea typeface="黑体"/>
                          <a:cs typeface="Times New Roman"/>
                        </a:rPr>
                        <a:t>。</a:t>
                      </a:r>
                      <a:endParaRPr lang="zh-CN" sz="1200" kern="100" dirty="0">
                        <a:latin typeface="Calibri"/>
                        <a:ea typeface="宋体"/>
                        <a:cs typeface="Times New Roman"/>
                      </a:endParaRPr>
                    </a:p>
                  </a:txBody>
                  <a:tcPr marL="65863" marR="65863"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500"/>
                        </a:lnSpc>
                        <a:spcAft>
                          <a:spcPts val="0"/>
                        </a:spcAft>
                      </a:pPr>
                      <a:r>
                        <a:rPr lang="zh-CN" altLang="zh-CN" sz="1300" b="1" kern="100" dirty="0" smtClean="0">
                          <a:solidFill>
                            <a:srgbClr val="00B050"/>
                          </a:solidFill>
                          <a:latin typeface="Calibri"/>
                          <a:ea typeface="黑体"/>
                          <a:cs typeface="Times New Roman"/>
                        </a:rPr>
                        <a:t>不提交，现场有</a:t>
                      </a:r>
                      <a:endParaRPr lang="zh-CN" sz="1300" b="1" kern="100" dirty="0">
                        <a:latin typeface="Calibri"/>
                        <a:ea typeface="宋体"/>
                        <a:cs typeface="Times New Roman"/>
                      </a:endParaRPr>
                    </a:p>
                  </a:txBody>
                  <a:tcPr marL="65863" marR="65863" marT="0"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第四章    向顾客提交：证据的等级</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636961"/>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2017">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1. </a:t>
                      </a:r>
                      <a:r>
                        <a:rPr lang="zh-CN" altLang="en-US" sz="1800" b="1" dirty="0" smtClean="0">
                          <a:effectLst/>
                          <a:latin typeface="+mn-ea"/>
                          <a:ea typeface="+mn-ea"/>
                          <a:cs typeface="Times New Roman" panose="02020603050405020304" pitchFamily="18" charset="0"/>
                        </a:rPr>
                        <a:t>提交等级</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164487">
                <a:tc>
                  <a:txBody>
                    <a:bodyPr/>
                    <a:lstStyle/>
                    <a:p>
                      <a:pPr algn="ctr" eaLnBrk="0" hangingPunct="0">
                        <a:lnSpc>
                          <a:spcPts val="3300"/>
                        </a:lnSpc>
                        <a:buClr>
                          <a:schemeClr val="accent2"/>
                        </a:buClr>
                        <a:buSzPct val="85000"/>
                      </a:pPr>
                      <a:r>
                        <a:rPr lang="zh-CN" altLang="en-US" sz="1600" b="1" kern="0" spc="0" baseline="0" dirty="0" smtClean="0">
                          <a:solidFill>
                            <a:srgbClr val="FF0000"/>
                          </a:solidFill>
                          <a:latin typeface="+mj-ea"/>
                          <a:ea typeface="+mj-ea"/>
                        </a:rPr>
                        <a:t>保存、提交要求（规范）</a:t>
                      </a:r>
                      <a:endParaRPr lang="en-US" altLang="zh-CN" sz="1600" b="1" kern="0" spc="0" baseline="0" dirty="0" smtClean="0">
                        <a:solidFill>
                          <a:srgbClr val="000099"/>
                        </a:solidFill>
                        <a:latin typeface="+mj-ea"/>
                        <a:ea typeface="+mj-ea"/>
                        <a:cs typeface="+mn-cs"/>
                      </a:endParaRPr>
                    </a:p>
                    <a:p>
                      <a:pPr eaLnBrk="0" hangingPunct="0">
                        <a:lnSpc>
                          <a:spcPts val="3300"/>
                        </a:lnSpc>
                        <a:buClr>
                          <a:schemeClr val="accent2"/>
                        </a:buClr>
                        <a:buSzPct val="85000"/>
                      </a:pPr>
                      <a:endParaRPr lang="en-US" altLang="zh-CN" sz="1400" b="1" kern="0" dirty="0" smtClean="0">
                        <a:solidFill>
                          <a:srgbClr val="000099"/>
                        </a:solidFill>
                        <a:latin typeface="+mj-ea"/>
                        <a:ea typeface="+mj-ea"/>
                        <a:cs typeface="+mn-cs"/>
                      </a:endParaRPr>
                    </a:p>
                    <a:p>
                      <a:pPr eaLnBrk="0" hangingPunct="0">
                        <a:lnSpc>
                          <a:spcPts val="3300"/>
                        </a:lnSpc>
                        <a:buClr>
                          <a:schemeClr val="accent2"/>
                        </a:buClr>
                        <a:buSzPct val="85000"/>
                      </a:pPr>
                      <a:endParaRPr lang="en-US" altLang="zh-CN" sz="1400" b="1" kern="0" dirty="0" smtClean="0">
                        <a:solidFill>
                          <a:srgbClr val="000099"/>
                        </a:solidFill>
                        <a:latin typeface="+mj-ea"/>
                        <a:ea typeface="+mj-ea"/>
                        <a:cs typeface="+mn-cs"/>
                      </a:endParaRPr>
                    </a:p>
                    <a:p>
                      <a:pPr eaLnBrk="0" hangingPunct="0">
                        <a:lnSpc>
                          <a:spcPts val="3300"/>
                        </a:lnSpc>
                        <a:buClr>
                          <a:schemeClr val="accent2"/>
                        </a:buClr>
                        <a:buSzPct val="85000"/>
                      </a:pPr>
                      <a:endParaRPr lang="en-US" altLang="zh-CN" sz="1400" b="1" kern="0" dirty="0" smtClean="0">
                        <a:solidFill>
                          <a:srgbClr val="000099"/>
                        </a:solidFill>
                        <a:latin typeface="+mj-ea"/>
                        <a:ea typeface="+mj-ea"/>
                        <a:cs typeface="+mn-cs"/>
                      </a:endParaRPr>
                    </a:p>
                    <a:p>
                      <a:pPr eaLnBrk="0" hangingPunct="0">
                        <a:lnSpc>
                          <a:spcPts val="3300"/>
                        </a:lnSpc>
                        <a:buClr>
                          <a:schemeClr val="accent2"/>
                        </a:buClr>
                        <a:buSzPct val="85000"/>
                      </a:pPr>
                      <a:endParaRPr lang="en-US" altLang="zh-CN" sz="1400" b="1" kern="0" dirty="0" smtClean="0">
                        <a:solidFill>
                          <a:srgbClr val="000099"/>
                        </a:solidFill>
                        <a:latin typeface="+mj-ea"/>
                        <a:ea typeface="+mj-ea"/>
                        <a:cs typeface="+mn-cs"/>
                      </a:endParaRPr>
                    </a:p>
                    <a:p>
                      <a:pPr eaLnBrk="0" hangingPunct="0">
                        <a:lnSpc>
                          <a:spcPts val="3300"/>
                        </a:lnSpc>
                        <a:buClr>
                          <a:schemeClr val="accent2"/>
                        </a:buClr>
                        <a:buSzPct val="85000"/>
                      </a:pPr>
                      <a:endParaRPr lang="en-US" altLang="zh-CN" sz="1400" b="1" kern="0" dirty="0" smtClean="0">
                        <a:solidFill>
                          <a:srgbClr val="000099"/>
                        </a:solidFill>
                        <a:latin typeface="+mj-ea"/>
                        <a:ea typeface="+mj-ea"/>
                        <a:cs typeface="+mn-cs"/>
                      </a:endParaRPr>
                    </a:p>
                    <a:p>
                      <a:pPr eaLnBrk="0" hangingPunct="0">
                        <a:lnSpc>
                          <a:spcPts val="3300"/>
                        </a:lnSpc>
                        <a:buClr>
                          <a:schemeClr val="accent2"/>
                        </a:buClr>
                        <a:buSzPct val="85000"/>
                      </a:pPr>
                      <a:endParaRPr lang="en-US" altLang="zh-CN" sz="1400" b="1" kern="0" dirty="0" smtClean="0">
                        <a:solidFill>
                          <a:srgbClr val="000099"/>
                        </a:solidFill>
                        <a:latin typeface="+mj-ea"/>
                        <a:ea typeface="+mj-ea"/>
                        <a:cs typeface="+mn-cs"/>
                      </a:endParaRPr>
                    </a:p>
                    <a:p>
                      <a:pPr eaLnBrk="0" hangingPunct="0">
                        <a:lnSpc>
                          <a:spcPts val="3300"/>
                        </a:lnSpc>
                        <a:buClr>
                          <a:schemeClr val="accent2"/>
                        </a:buClr>
                        <a:buSzPct val="85000"/>
                      </a:pPr>
                      <a:endParaRPr lang="en-US" altLang="zh-CN" sz="1400" b="1" kern="0" dirty="0" smtClean="0">
                        <a:solidFill>
                          <a:srgbClr val="000099"/>
                        </a:solidFill>
                        <a:latin typeface="+mj-ea"/>
                        <a:ea typeface="+mj-ea"/>
                        <a:cs typeface="+mn-cs"/>
                      </a:endParaRPr>
                    </a:p>
                    <a:p>
                      <a:pPr eaLnBrk="0" hangingPunct="0">
                        <a:lnSpc>
                          <a:spcPts val="2500"/>
                        </a:lnSpc>
                        <a:buClr>
                          <a:schemeClr val="accent2"/>
                        </a:buClr>
                        <a:buSzPct val="85000"/>
                      </a:pPr>
                      <a:r>
                        <a:rPr lang="en-US" altLang="zh-CN" sz="1400" b="1" kern="0" dirty="0" smtClean="0">
                          <a:solidFill>
                            <a:srgbClr val="FF0000"/>
                          </a:solidFill>
                          <a:latin typeface="黑体" pitchFamily="49" charset="-122"/>
                          <a:ea typeface="黑体" pitchFamily="49" charset="-122"/>
                        </a:rPr>
                        <a:t>S——</a:t>
                      </a:r>
                      <a:r>
                        <a:rPr lang="zh-CN" altLang="en-US" sz="1400" b="1" kern="0" dirty="0" smtClean="0">
                          <a:solidFill>
                            <a:srgbClr val="FF0000"/>
                          </a:solidFill>
                          <a:latin typeface="黑体" pitchFamily="49" charset="-122"/>
                          <a:ea typeface="黑体" pitchFamily="49" charset="-122"/>
                        </a:rPr>
                        <a:t>组织必须向顾客提交，并在适当的场所保留一份记录或文件的副本；</a:t>
                      </a:r>
                      <a:endParaRPr lang="en-US" altLang="zh-CN" sz="1400" b="1" kern="0" dirty="0" smtClean="0">
                        <a:solidFill>
                          <a:srgbClr val="FF0000"/>
                        </a:solidFill>
                        <a:latin typeface="黑体" pitchFamily="49" charset="-122"/>
                        <a:ea typeface="黑体" pitchFamily="49" charset="-122"/>
                      </a:endParaRPr>
                    </a:p>
                    <a:p>
                      <a:pPr eaLnBrk="0" hangingPunct="0">
                        <a:lnSpc>
                          <a:spcPts val="2500"/>
                        </a:lnSpc>
                        <a:buClr>
                          <a:schemeClr val="accent2"/>
                        </a:buClr>
                        <a:buSzPct val="85000"/>
                      </a:pPr>
                      <a:r>
                        <a:rPr lang="en-US" altLang="zh-CN" sz="1400" b="1" kern="0" dirty="0" smtClean="0">
                          <a:solidFill>
                            <a:srgbClr val="FF0000"/>
                          </a:solidFill>
                          <a:latin typeface="黑体" pitchFamily="49" charset="-122"/>
                          <a:ea typeface="黑体" pitchFamily="49" charset="-122"/>
                        </a:rPr>
                        <a:t>R——</a:t>
                      </a:r>
                      <a:r>
                        <a:rPr lang="zh-CN" altLang="en-US" sz="1400" b="1" kern="0" dirty="0" smtClean="0">
                          <a:solidFill>
                            <a:srgbClr val="FF0000"/>
                          </a:solidFill>
                          <a:latin typeface="黑体" pitchFamily="49" charset="-122"/>
                          <a:ea typeface="黑体" pitchFamily="49" charset="-122"/>
                        </a:rPr>
                        <a:t>组织必须在适当的场所保存，并应在顾客有要求时易于得到；</a:t>
                      </a:r>
                      <a:endParaRPr lang="en-US" altLang="zh-CN" sz="1400" b="1" kern="0" dirty="0" smtClean="0">
                        <a:solidFill>
                          <a:srgbClr val="FF0000"/>
                        </a:solidFill>
                        <a:latin typeface="黑体" pitchFamily="49" charset="-122"/>
                        <a:ea typeface="黑体" pitchFamily="49" charset="-122"/>
                      </a:endParaRPr>
                    </a:p>
                    <a:p>
                      <a:pPr eaLnBrk="0" hangingPunct="0">
                        <a:lnSpc>
                          <a:spcPts val="2500"/>
                        </a:lnSpc>
                        <a:buClr>
                          <a:schemeClr val="accent2"/>
                        </a:buClr>
                        <a:buSzPct val="85000"/>
                      </a:pPr>
                      <a:r>
                        <a:rPr lang="zh-CN" altLang="en-US" sz="1400" b="1" kern="0" dirty="0" smtClean="0">
                          <a:solidFill>
                            <a:srgbClr val="FF0000"/>
                          </a:solidFill>
                          <a:latin typeface="黑体" pitchFamily="49" charset="-122"/>
                          <a:ea typeface="黑体" pitchFamily="49" charset="-122"/>
                        </a:rPr>
                        <a:t>*</a:t>
                      </a:r>
                      <a:r>
                        <a:rPr lang="en-US" altLang="zh-CN" sz="1400" b="1" kern="0" dirty="0" smtClean="0">
                          <a:solidFill>
                            <a:srgbClr val="FF0000"/>
                          </a:solidFill>
                          <a:latin typeface="黑体" pitchFamily="49" charset="-122"/>
                          <a:ea typeface="黑体" pitchFamily="49" charset="-122"/>
                        </a:rPr>
                        <a:t>——</a:t>
                      </a:r>
                      <a:r>
                        <a:rPr lang="zh-CN" altLang="en-US" sz="1400" b="1" kern="0" dirty="0" smtClean="0">
                          <a:solidFill>
                            <a:srgbClr val="FF0000"/>
                          </a:solidFill>
                          <a:latin typeface="黑体" pitchFamily="49" charset="-122"/>
                          <a:ea typeface="黑体" pitchFamily="49" charset="-122"/>
                        </a:rPr>
                        <a:t>组织必须在适当的场所保存，并在有要求时向顾客提</a:t>
                      </a:r>
                      <a:r>
                        <a:rPr lang="zh-CN" altLang="en-US" sz="1400" b="1" kern="0" dirty="0" smtClean="0">
                          <a:solidFill>
                            <a:srgbClr val="FF0000"/>
                          </a:solidFill>
                          <a:latin typeface="黑体" pitchFamily="49" charset="-122"/>
                          <a:ea typeface="黑体" pitchFamily="49" charset="-122"/>
                          <a:cs typeface="+mn-cs"/>
                        </a:rPr>
                        <a:t>交。</a:t>
                      </a:r>
                      <a:endParaRPr lang="en-US" altLang="zh-CN" sz="1400" b="1" kern="0" dirty="0" smtClean="0">
                        <a:solidFill>
                          <a:srgbClr val="FF0000"/>
                        </a:solidFill>
                        <a:latin typeface="黑体" pitchFamily="49" charset="-122"/>
                        <a:ea typeface="黑体" pitchFamily="49" charset="-122"/>
                        <a:cs typeface="+mn-cs"/>
                      </a:endParaRPr>
                    </a:p>
                  </a:txBody>
                  <a:tcPr marL="68580" marR="68580" marT="0" marB="0"/>
                </a:tc>
                <a:extLst>
                  <a:ext uri="{0D108BD9-81ED-4DB2-BD59-A6C34878D82A}">
                    <a16:rowId xmlns:a16="http://schemas.microsoft.com/office/drawing/2014/main" xmlns="" val="1750595354"/>
                  </a:ext>
                </a:extLst>
              </a:tr>
            </a:tbl>
          </a:graphicData>
        </a:graphic>
      </p:graphicFrame>
      <p:graphicFrame>
        <p:nvGraphicFramePr>
          <p:cNvPr id="5" name="表格 4"/>
          <p:cNvGraphicFramePr>
            <a:graphicFrameLocks noGrp="1"/>
          </p:cNvGraphicFramePr>
          <p:nvPr/>
        </p:nvGraphicFramePr>
        <p:xfrm>
          <a:off x="347911" y="1705658"/>
          <a:ext cx="4104456" cy="2806910"/>
        </p:xfrm>
        <a:graphic>
          <a:graphicData uri="http://schemas.openxmlformats.org/drawingml/2006/table">
            <a:tbl>
              <a:tblPr/>
              <a:tblGrid>
                <a:gridCol w="2597547"/>
                <a:gridCol w="301245"/>
                <a:gridCol w="301245"/>
                <a:gridCol w="301245"/>
                <a:gridCol w="301245"/>
                <a:gridCol w="301929"/>
              </a:tblGrid>
              <a:tr h="393171">
                <a:tc>
                  <a:txBody>
                    <a:bodyPr/>
                    <a:lstStyle/>
                    <a:p>
                      <a:pPr indent="2000250" algn="just">
                        <a:lnSpc>
                          <a:spcPts val="1700"/>
                        </a:lnSpc>
                        <a:spcAft>
                          <a:spcPts val="0"/>
                        </a:spcAft>
                      </a:pPr>
                      <a:r>
                        <a:rPr lang="zh-CN" altLang="en-US" sz="1200" kern="100" dirty="0" smtClean="0">
                          <a:latin typeface="黑体" pitchFamily="49" charset="-122"/>
                          <a:ea typeface="黑体" pitchFamily="49" charset="-122"/>
                          <a:cs typeface="Times New Roman"/>
                        </a:rPr>
                        <a:t>等级         要求</a:t>
                      </a:r>
                      <a:endParaRPr lang="zh-CN" sz="1200" kern="100" dirty="0">
                        <a:latin typeface="黑体" pitchFamily="49" charset="-122"/>
                        <a:ea typeface="黑体" pitchFamily="49" charset="-122"/>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tcPr>
                </a:tc>
                <a:tc>
                  <a:txBody>
                    <a:bodyPr/>
                    <a:lstStyle/>
                    <a:p>
                      <a:pPr algn="ctr">
                        <a:lnSpc>
                          <a:spcPts val="1700"/>
                        </a:lnSpc>
                        <a:spcAft>
                          <a:spcPts val="0"/>
                        </a:spcAft>
                      </a:pPr>
                      <a:r>
                        <a:rPr lang="en-US" sz="1400" b="1" kern="100" dirty="0">
                          <a:latin typeface="黑体"/>
                          <a:ea typeface="宋体"/>
                          <a:cs typeface="Times New Roman"/>
                        </a:rPr>
                        <a:t>1</a:t>
                      </a:r>
                      <a:endParaRPr lang="zh-CN" sz="1050" kern="100" dirty="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2</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3</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4</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5</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0143">
                <a:tc>
                  <a:txBody>
                    <a:bodyPr/>
                    <a:lstStyle/>
                    <a:p>
                      <a:pPr algn="just">
                        <a:lnSpc>
                          <a:spcPts val="1700"/>
                        </a:lnSpc>
                        <a:spcAft>
                          <a:spcPts val="0"/>
                        </a:spcAft>
                      </a:pPr>
                      <a:r>
                        <a:rPr lang="en-US" sz="1100" kern="100" dirty="0">
                          <a:latin typeface="黑体"/>
                          <a:ea typeface="宋体"/>
                          <a:cs typeface="Times New Roman"/>
                        </a:rPr>
                        <a:t>1.</a:t>
                      </a:r>
                      <a:r>
                        <a:rPr lang="zh-CN" sz="1100" kern="100" dirty="0">
                          <a:latin typeface="Calibri"/>
                          <a:ea typeface="黑体"/>
                          <a:cs typeface="Times New Roman"/>
                        </a:rPr>
                        <a:t>可销售产品的设计记录</a:t>
                      </a:r>
                      <a:endParaRPr lang="zh-CN" sz="1100" kern="100" dirty="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dirty="0">
                          <a:latin typeface="黑体"/>
                          <a:ea typeface="宋体"/>
                          <a:cs typeface="Times New Roman"/>
                        </a:rPr>
                        <a:t>*</a:t>
                      </a:r>
                      <a:endParaRPr lang="zh-CN" sz="1050" kern="100" dirty="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844">
                <a:tc>
                  <a:txBody>
                    <a:bodyPr/>
                    <a:lstStyle/>
                    <a:p>
                      <a:pPr algn="just">
                        <a:lnSpc>
                          <a:spcPts val="1700"/>
                        </a:lnSpc>
                        <a:spcAft>
                          <a:spcPts val="0"/>
                        </a:spcAft>
                      </a:pPr>
                      <a:r>
                        <a:rPr lang="en-US" sz="1100" kern="100" dirty="0">
                          <a:latin typeface="黑体"/>
                          <a:ea typeface="宋体"/>
                          <a:cs typeface="Times New Roman"/>
                        </a:rPr>
                        <a:t>   </a:t>
                      </a:r>
                      <a:r>
                        <a:rPr lang="zh-CN" sz="1100" kern="100" dirty="0">
                          <a:latin typeface="Calibri"/>
                          <a:ea typeface="黑体"/>
                          <a:cs typeface="Times New Roman"/>
                        </a:rPr>
                        <a:t>——有专利权的零部件</a:t>
                      </a:r>
                      <a:r>
                        <a:rPr lang="en-US" sz="1100" kern="100" dirty="0">
                          <a:latin typeface="Calibri"/>
                          <a:ea typeface="黑体"/>
                          <a:cs typeface="Times New Roman"/>
                        </a:rPr>
                        <a:t>/</a:t>
                      </a:r>
                      <a:r>
                        <a:rPr lang="zh-CN" sz="1100" kern="100" dirty="0">
                          <a:latin typeface="Calibri"/>
                          <a:ea typeface="黑体"/>
                          <a:cs typeface="Times New Roman"/>
                        </a:rPr>
                        <a:t>详细数据</a:t>
                      </a:r>
                      <a:endParaRPr lang="zh-CN" sz="1100" kern="100" dirty="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dirty="0">
                          <a:latin typeface="黑体"/>
                          <a:ea typeface="宋体"/>
                          <a:cs typeface="Times New Roman"/>
                        </a:rPr>
                        <a:t>*</a:t>
                      </a:r>
                      <a:endParaRPr lang="zh-CN" sz="1050" kern="100" dirty="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0143">
                <a:tc>
                  <a:txBody>
                    <a:bodyPr/>
                    <a:lstStyle/>
                    <a:p>
                      <a:pPr algn="just">
                        <a:lnSpc>
                          <a:spcPts val="1700"/>
                        </a:lnSpc>
                        <a:spcAft>
                          <a:spcPts val="0"/>
                        </a:spcAft>
                      </a:pPr>
                      <a:r>
                        <a:rPr lang="en-US" sz="1100" kern="100" dirty="0">
                          <a:latin typeface="黑体"/>
                          <a:ea typeface="宋体"/>
                          <a:cs typeface="Times New Roman"/>
                        </a:rPr>
                        <a:t>   </a:t>
                      </a:r>
                      <a:r>
                        <a:rPr lang="zh-CN" sz="1100" kern="100" dirty="0">
                          <a:latin typeface="Calibri"/>
                          <a:ea typeface="黑体"/>
                          <a:cs typeface="Times New Roman"/>
                        </a:rPr>
                        <a:t>——所有其它零部件</a:t>
                      </a:r>
                      <a:r>
                        <a:rPr lang="en-US" sz="1100" kern="100" dirty="0">
                          <a:latin typeface="Calibri"/>
                          <a:ea typeface="黑体"/>
                          <a:cs typeface="Times New Roman"/>
                        </a:rPr>
                        <a:t>/</a:t>
                      </a:r>
                      <a:r>
                        <a:rPr lang="zh-CN" sz="1100" kern="100" dirty="0">
                          <a:latin typeface="Calibri"/>
                          <a:ea typeface="黑体"/>
                          <a:cs typeface="Times New Roman"/>
                        </a:rPr>
                        <a:t>详细数据</a:t>
                      </a:r>
                      <a:endParaRPr lang="zh-CN" sz="1100" kern="100" dirty="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dirty="0">
                          <a:latin typeface="黑体"/>
                          <a:ea typeface="宋体"/>
                          <a:cs typeface="Times New Roman"/>
                        </a:rPr>
                        <a:t>*</a:t>
                      </a:r>
                      <a:endParaRPr lang="zh-CN" sz="1050" kern="100" dirty="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0143">
                <a:tc>
                  <a:txBody>
                    <a:bodyPr/>
                    <a:lstStyle/>
                    <a:p>
                      <a:pPr algn="just">
                        <a:lnSpc>
                          <a:spcPts val="1700"/>
                        </a:lnSpc>
                        <a:spcAft>
                          <a:spcPts val="0"/>
                        </a:spcAft>
                      </a:pPr>
                      <a:r>
                        <a:rPr lang="en-US" sz="1100" kern="100" dirty="0">
                          <a:latin typeface="黑体"/>
                          <a:ea typeface="宋体"/>
                          <a:cs typeface="Times New Roman"/>
                        </a:rPr>
                        <a:t>2.</a:t>
                      </a:r>
                      <a:r>
                        <a:rPr lang="zh-CN" sz="1100" kern="100" dirty="0">
                          <a:latin typeface="Calibri"/>
                          <a:ea typeface="黑体"/>
                          <a:cs typeface="Times New Roman"/>
                        </a:rPr>
                        <a:t>工程变更文件，如果有</a:t>
                      </a:r>
                      <a:endParaRPr lang="zh-CN" sz="1100" kern="100" dirty="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dirty="0">
                          <a:latin typeface="黑体"/>
                          <a:ea typeface="宋体"/>
                          <a:cs typeface="Times New Roman"/>
                        </a:rPr>
                        <a:t>*</a:t>
                      </a:r>
                      <a:endParaRPr lang="zh-CN" sz="1050" kern="100" dirty="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0143">
                <a:tc>
                  <a:txBody>
                    <a:bodyPr/>
                    <a:lstStyle/>
                    <a:p>
                      <a:pPr algn="just">
                        <a:lnSpc>
                          <a:spcPts val="1700"/>
                        </a:lnSpc>
                        <a:spcAft>
                          <a:spcPts val="0"/>
                        </a:spcAft>
                      </a:pPr>
                      <a:r>
                        <a:rPr lang="en-US" sz="1100" kern="100" dirty="0">
                          <a:latin typeface="黑体"/>
                          <a:ea typeface="宋体"/>
                          <a:cs typeface="Times New Roman"/>
                        </a:rPr>
                        <a:t>3.</a:t>
                      </a:r>
                      <a:r>
                        <a:rPr lang="zh-CN" sz="1100" kern="100" dirty="0">
                          <a:latin typeface="Calibri"/>
                          <a:ea typeface="黑体"/>
                          <a:cs typeface="Times New Roman"/>
                        </a:rPr>
                        <a:t>顾客工程批准，如果被要求</a:t>
                      </a:r>
                      <a:endParaRPr lang="zh-CN" sz="1100" kern="100" dirty="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dirty="0">
                          <a:latin typeface="黑体"/>
                          <a:ea typeface="宋体"/>
                          <a:cs typeface="Times New Roman"/>
                        </a:rPr>
                        <a:t>*</a:t>
                      </a:r>
                      <a:endParaRPr lang="zh-CN" sz="1050" kern="100" dirty="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0143">
                <a:tc>
                  <a:txBody>
                    <a:bodyPr/>
                    <a:lstStyle/>
                    <a:p>
                      <a:pPr algn="just">
                        <a:lnSpc>
                          <a:spcPts val="1700"/>
                        </a:lnSpc>
                        <a:spcAft>
                          <a:spcPts val="0"/>
                        </a:spcAft>
                      </a:pPr>
                      <a:r>
                        <a:rPr lang="en-US" sz="1100" kern="100" dirty="0">
                          <a:latin typeface="黑体"/>
                          <a:ea typeface="宋体"/>
                          <a:cs typeface="Times New Roman"/>
                        </a:rPr>
                        <a:t>4.</a:t>
                      </a:r>
                      <a:r>
                        <a:rPr lang="zh-CN" sz="1100" kern="100" dirty="0">
                          <a:latin typeface="Calibri"/>
                          <a:ea typeface="黑体"/>
                          <a:cs typeface="Times New Roman"/>
                        </a:rPr>
                        <a:t>设计</a:t>
                      </a:r>
                      <a:r>
                        <a:rPr lang="en-US" sz="1100" kern="100" dirty="0">
                          <a:latin typeface="Calibri"/>
                          <a:ea typeface="黑体"/>
                          <a:cs typeface="Times New Roman"/>
                        </a:rPr>
                        <a:t>FMEA</a:t>
                      </a:r>
                      <a:endParaRPr lang="zh-CN" sz="1100" kern="100" dirty="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dirty="0">
                          <a:latin typeface="黑体"/>
                          <a:ea typeface="宋体"/>
                          <a:cs typeface="Times New Roman"/>
                        </a:rPr>
                        <a:t>*</a:t>
                      </a:r>
                      <a:endParaRPr lang="zh-CN" sz="1050" kern="100" dirty="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0143">
                <a:tc>
                  <a:txBody>
                    <a:bodyPr/>
                    <a:lstStyle/>
                    <a:p>
                      <a:pPr algn="just">
                        <a:lnSpc>
                          <a:spcPts val="1700"/>
                        </a:lnSpc>
                        <a:spcAft>
                          <a:spcPts val="0"/>
                        </a:spcAft>
                      </a:pPr>
                      <a:r>
                        <a:rPr lang="en-US" sz="1100" kern="100" dirty="0">
                          <a:latin typeface="黑体"/>
                          <a:ea typeface="宋体"/>
                          <a:cs typeface="Times New Roman"/>
                        </a:rPr>
                        <a:t>5.</a:t>
                      </a:r>
                      <a:r>
                        <a:rPr lang="zh-CN" sz="1100" kern="100" dirty="0">
                          <a:latin typeface="Calibri"/>
                          <a:ea typeface="黑体"/>
                          <a:cs typeface="Times New Roman"/>
                        </a:rPr>
                        <a:t>过程流程图</a:t>
                      </a:r>
                      <a:endParaRPr lang="zh-CN" sz="1100" kern="100" dirty="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dirty="0">
                          <a:latin typeface="黑体"/>
                          <a:ea typeface="宋体"/>
                          <a:cs typeface="Times New Roman"/>
                        </a:rPr>
                        <a:t>*</a:t>
                      </a:r>
                      <a:endParaRPr lang="zh-CN" sz="1050" kern="100" dirty="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0143">
                <a:tc>
                  <a:txBody>
                    <a:bodyPr/>
                    <a:lstStyle/>
                    <a:p>
                      <a:pPr algn="just">
                        <a:lnSpc>
                          <a:spcPts val="1700"/>
                        </a:lnSpc>
                        <a:spcAft>
                          <a:spcPts val="0"/>
                        </a:spcAft>
                      </a:pPr>
                      <a:r>
                        <a:rPr lang="en-US" sz="1100" kern="100" dirty="0">
                          <a:latin typeface="黑体"/>
                          <a:ea typeface="宋体"/>
                          <a:cs typeface="Times New Roman"/>
                        </a:rPr>
                        <a:t>6.</a:t>
                      </a:r>
                      <a:r>
                        <a:rPr lang="zh-CN" sz="1100" kern="100" dirty="0">
                          <a:latin typeface="Calibri"/>
                          <a:ea typeface="黑体"/>
                          <a:cs typeface="Times New Roman"/>
                        </a:rPr>
                        <a:t>过程</a:t>
                      </a:r>
                      <a:r>
                        <a:rPr lang="en-US" sz="1100" kern="100" dirty="0">
                          <a:latin typeface="Calibri"/>
                          <a:ea typeface="黑体"/>
                          <a:cs typeface="Times New Roman"/>
                        </a:rPr>
                        <a:t>FMEA</a:t>
                      </a:r>
                      <a:endParaRPr lang="zh-CN" sz="1100" kern="100" dirty="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dirty="0">
                          <a:latin typeface="黑体"/>
                          <a:ea typeface="宋体"/>
                          <a:cs typeface="Times New Roman"/>
                        </a:rPr>
                        <a:t>*</a:t>
                      </a:r>
                      <a:endParaRPr lang="zh-CN" sz="1050" kern="100" dirty="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0143">
                <a:tc>
                  <a:txBody>
                    <a:bodyPr/>
                    <a:lstStyle/>
                    <a:p>
                      <a:pPr algn="just">
                        <a:lnSpc>
                          <a:spcPts val="1700"/>
                        </a:lnSpc>
                        <a:spcAft>
                          <a:spcPts val="0"/>
                        </a:spcAft>
                      </a:pPr>
                      <a:r>
                        <a:rPr lang="en-US" sz="1100" kern="100" dirty="0">
                          <a:latin typeface="黑体"/>
                          <a:ea typeface="宋体"/>
                          <a:cs typeface="Times New Roman"/>
                        </a:rPr>
                        <a:t>7.</a:t>
                      </a:r>
                      <a:r>
                        <a:rPr lang="zh-CN" sz="1100" kern="100" dirty="0">
                          <a:latin typeface="Calibri"/>
                          <a:ea typeface="黑体"/>
                          <a:cs typeface="Times New Roman"/>
                        </a:rPr>
                        <a:t>控制计划</a:t>
                      </a:r>
                      <a:endParaRPr lang="zh-CN" sz="1100" kern="100" dirty="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dirty="0">
                          <a:latin typeface="黑体"/>
                          <a:ea typeface="宋体"/>
                          <a:cs typeface="Times New Roman"/>
                        </a:rPr>
                        <a:t>*</a:t>
                      </a:r>
                      <a:endParaRPr lang="zh-CN" sz="1050" kern="100" dirty="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0143">
                <a:tc>
                  <a:txBody>
                    <a:bodyPr/>
                    <a:lstStyle/>
                    <a:p>
                      <a:pPr algn="just">
                        <a:lnSpc>
                          <a:spcPts val="1700"/>
                        </a:lnSpc>
                        <a:spcAft>
                          <a:spcPts val="0"/>
                        </a:spcAft>
                      </a:pPr>
                      <a:r>
                        <a:rPr lang="en-US" sz="1100" kern="100" dirty="0">
                          <a:latin typeface="黑体"/>
                          <a:ea typeface="宋体"/>
                          <a:cs typeface="Times New Roman"/>
                        </a:rPr>
                        <a:t>8.</a:t>
                      </a:r>
                      <a:r>
                        <a:rPr lang="zh-CN" sz="1100" kern="100" dirty="0">
                          <a:latin typeface="Calibri"/>
                          <a:ea typeface="黑体"/>
                          <a:cs typeface="Times New Roman"/>
                        </a:rPr>
                        <a:t>测量系统分析研究</a:t>
                      </a:r>
                      <a:endParaRPr lang="zh-CN" sz="1100" kern="100" dirty="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dirty="0">
                          <a:latin typeface="黑体"/>
                          <a:ea typeface="宋体"/>
                          <a:cs typeface="Times New Roman"/>
                        </a:rPr>
                        <a:t>*</a:t>
                      </a:r>
                      <a:endParaRPr lang="zh-CN" sz="1050" kern="100" dirty="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0143">
                <a:tc>
                  <a:txBody>
                    <a:bodyPr/>
                    <a:lstStyle/>
                    <a:p>
                      <a:pPr algn="just">
                        <a:lnSpc>
                          <a:spcPts val="1700"/>
                        </a:lnSpc>
                        <a:spcAft>
                          <a:spcPts val="0"/>
                        </a:spcAft>
                      </a:pPr>
                      <a:r>
                        <a:rPr lang="en-US" sz="1100" kern="100" dirty="0">
                          <a:latin typeface="黑体"/>
                          <a:ea typeface="宋体"/>
                          <a:cs typeface="Times New Roman"/>
                        </a:rPr>
                        <a:t>9.</a:t>
                      </a:r>
                      <a:r>
                        <a:rPr lang="zh-CN" sz="1100" kern="100" dirty="0">
                          <a:latin typeface="Calibri"/>
                          <a:ea typeface="黑体"/>
                          <a:cs typeface="Times New Roman"/>
                        </a:rPr>
                        <a:t>全尺寸测量结果</a:t>
                      </a:r>
                      <a:endParaRPr lang="zh-CN" sz="1100" kern="100" dirty="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dirty="0">
                          <a:latin typeface="黑体"/>
                          <a:ea typeface="宋体"/>
                          <a:cs typeface="Times New Roman"/>
                        </a:rPr>
                        <a:t>R</a:t>
                      </a:r>
                      <a:endParaRPr lang="zh-CN" sz="1050" kern="100" dirty="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dirty="0">
                          <a:latin typeface="黑体"/>
                          <a:ea typeface="宋体"/>
                          <a:cs typeface="Times New Roman"/>
                        </a:rPr>
                        <a:t>*</a:t>
                      </a:r>
                      <a:endParaRPr lang="zh-CN" sz="1050" kern="100" dirty="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dirty="0">
                          <a:latin typeface="黑体"/>
                          <a:ea typeface="宋体"/>
                          <a:cs typeface="Times New Roman"/>
                        </a:rPr>
                        <a:t>R</a:t>
                      </a:r>
                      <a:endParaRPr lang="zh-CN" sz="1050" kern="100" dirty="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6" name="表格 5"/>
          <p:cNvGraphicFramePr>
            <a:graphicFrameLocks noGrp="1"/>
          </p:cNvGraphicFramePr>
          <p:nvPr/>
        </p:nvGraphicFramePr>
        <p:xfrm>
          <a:off x="4533900" y="1705372"/>
          <a:ext cx="4279260" cy="2746116"/>
        </p:xfrm>
        <a:graphic>
          <a:graphicData uri="http://schemas.openxmlformats.org/drawingml/2006/table">
            <a:tbl>
              <a:tblPr/>
              <a:tblGrid>
                <a:gridCol w="2708177"/>
                <a:gridCol w="314074"/>
                <a:gridCol w="314074"/>
                <a:gridCol w="314074"/>
                <a:gridCol w="314074"/>
                <a:gridCol w="314787"/>
              </a:tblGrid>
              <a:tr h="431528">
                <a:tc>
                  <a:txBody>
                    <a:bodyPr/>
                    <a:lstStyle/>
                    <a:p>
                      <a:pPr indent="2000250" algn="just">
                        <a:lnSpc>
                          <a:spcPts val="1700"/>
                        </a:lnSpc>
                        <a:spcAft>
                          <a:spcPts val="0"/>
                        </a:spcAft>
                      </a:pPr>
                      <a:r>
                        <a:rPr lang="en-US" altLang="zh-CN" sz="1200" kern="100" dirty="0" smtClean="0">
                          <a:latin typeface="Calibri"/>
                          <a:ea typeface="黑体"/>
                          <a:cs typeface="Times New Roman"/>
                        </a:rPr>
                        <a:t>      </a:t>
                      </a:r>
                      <a:r>
                        <a:rPr lang="zh-CN" sz="1200" kern="100" dirty="0" smtClean="0">
                          <a:latin typeface="Calibri"/>
                          <a:ea typeface="黑体"/>
                          <a:cs typeface="Times New Roman"/>
                        </a:rPr>
                        <a:t>等级</a:t>
                      </a:r>
                      <a:r>
                        <a:rPr lang="en-US" sz="1200" kern="100" dirty="0" smtClean="0">
                          <a:latin typeface="Calibri"/>
                          <a:ea typeface="黑体"/>
                          <a:cs typeface="Times New Roman"/>
                        </a:rPr>
                        <a:t>        </a:t>
                      </a:r>
                      <a:r>
                        <a:rPr lang="zh-CN" sz="1200" kern="100" dirty="0">
                          <a:latin typeface="Calibri"/>
                          <a:ea typeface="黑体"/>
                          <a:cs typeface="Times New Roman"/>
                        </a:rPr>
                        <a:t>要求</a:t>
                      </a:r>
                      <a:endParaRPr lang="zh-CN" sz="1200" kern="100" dirty="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tcPr>
                </a:tc>
                <a:tc>
                  <a:txBody>
                    <a:bodyPr/>
                    <a:lstStyle/>
                    <a:p>
                      <a:pPr algn="ctr">
                        <a:lnSpc>
                          <a:spcPts val="1700"/>
                        </a:lnSpc>
                        <a:spcAft>
                          <a:spcPts val="0"/>
                        </a:spcAft>
                      </a:pPr>
                      <a:r>
                        <a:rPr lang="en-US" sz="1400" b="1" kern="100">
                          <a:latin typeface="黑体"/>
                          <a:ea typeface="宋体"/>
                          <a:cs typeface="Times New Roman"/>
                        </a:rPr>
                        <a:t>1</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2</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3</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4</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5</a:t>
                      </a:r>
                      <a:endParaRPr lang="zh-CN" sz="1050" kern="100">
                        <a:latin typeface="Calibri"/>
                        <a:ea typeface="宋体"/>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5764">
                <a:tc>
                  <a:txBody>
                    <a:bodyPr/>
                    <a:lstStyle/>
                    <a:p>
                      <a:pPr algn="just">
                        <a:lnSpc>
                          <a:spcPts val="1700"/>
                        </a:lnSpc>
                        <a:spcAft>
                          <a:spcPts val="0"/>
                        </a:spcAft>
                      </a:pPr>
                      <a:r>
                        <a:rPr lang="en-US" sz="1100" kern="100" dirty="0">
                          <a:latin typeface="黑体"/>
                          <a:ea typeface="宋体"/>
                          <a:cs typeface="Times New Roman"/>
                        </a:rPr>
                        <a:t>10.</a:t>
                      </a:r>
                      <a:r>
                        <a:rPr lang="zh-CN" sz="1100" kern="100" dirty="0">
                          <a:latin typeface="Calibri"/>
                          <a:ea typeface="黑体"/>
                          <a:cs typeface="Times New Roman"/>
                        </a:rPr>
                        <a:t>材料、性能试验结果</a:t>
                      </a:r>
                      <a:endParaRPr lang="zh-CN" sz="1100" kern="100" dirty="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5764">
                <a:tc>
                  <a:txBody>
                    <a:bodyPr/>
                    <a:lstStyle/>
                    <a:p>
                      <a:pPr algn="just">
                        <a:lnSpc>
                          <a:spcPts val="1700"/>
                        </a:lnSpc>
                        <a:spcAft>
                          <a:spcPts val="0"/>
                        </a:spcAft>
                      </a:pPr>
                      <a:r>
                        <a:rPr lang="en-US" sz="1100" kern="100" dirty="0">
                          <a:latin typeface="黑体"/>
                          <a:ea typeface="宋体"/>
                          <a:cs typeface="Times New Roman"/>
                        </a:rPr>
                        <a:t>11. </a:t>
                      </a:r>
                      <a:r>
                        <a:rPr lang="zh-CN" sz="1100" kern="100" dirty="0">
                          <a:latin typeface="Calibri"/>
                          <a:ea typeface="黑体"/>
                          <a:cs typeface="Times New Roman"/>
                        </a:rPr>
                        <a:t>初始过程研究</a:t>
                      </a:r>
                      <a:endParaRPr lang="zh-CN" sz="1100" kern="100" dirty="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5764">
                <a:tc>
                  <a:txBody>
                    <a:bodyPr/>
                    <a:lstStyle/>
                    <a:p>
                      <a:pPr algn="just">
                        <a:lnSpc>
                          <a:spcPts val="1700"/>
                        </a:lnSpc>
                        <a:spcAft>
                          <a:spcPts val="0"/>
                        </a:spcAft>
                      </a:pPr>
                      <a:r>
                        <a:rPr lang="en-US" sz="1100" kern="100" dirty="0">
                          <a:latin typeface="黑体"/>
                          <a:ea typeface="宋体"/>
                          <a:cs typeface="Times New Roman"/>
                        </a:rPr>
                        <a:t>12. </a:t>
                      </a:r>
                      <a:r>
                        <a:rPr lang="zh-CN" sz="1100" kern="100" dirty="0">
                          <a:latin typeface="Calibri"/>
                          <a:ea typeface="黑体"/>
                          <a:cs typeface="Times New Roman"/>
                        </a:rPr>
                        <a:t>合格实验室文件</a:t>
                      </a:r>
                      <a:endParaRPr lang="zh-CN" sz="1100" kern="100" dirty="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dirty="0">
                          <a:latin typeface="黑体"/>
                          <a:ea typeface="宋体"/>
                          <a:cs typeface="Times New Roman"/>
                        </a:rPr>
                        <a:t>S</a:t>
                      </a:r>
                      <a:endParaRPr lang="zh-CN" sz="1050" kern="100" dirty="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1216">
                <a:tc>
                  <a:txBody>
                    <a:bodyPr/>
                    <a:lstStyle/>
                    <a:p>
                      <a:pPr algn="just">
                        <a:lnSpc>
                          <a:spcPts val="1700"/>
                        </a:lnSpc>
                        <a:spcAft>
                          <a:spcPts val="0"/>
                        </a:spcAft>
                      </a:pPr>
                      <a:r>
                        <a:rPr lang="en-US" sz="1100" kern="100" dirty="0">
                          <a:latin typeface="黑体"/>
                          <a:ea typeface="宋体"/>
                          <a:cs typeface="Times New Roman"/>
                        </a:rPr>
                        <a:t>13. </a:t>
                      </a:r>
                      <a:r>
                        <a:rPr lang="zh-CN" sz="1100" kern="100" dirty="0">
                          <a:latin typeface="Calibri"/>
                          <a:ea typeface="黑体"/>
                          <a:cs typeface="Times New Roman"/>
                        </a:rPr>
                        <a:t>外观批准报告（</a:t>
                      </a:r>
                      <a:r>
                        <a:rPr lang="en-US" sz="1100" kern="100" dirty="0">
                          <a:latin typeface="Calibri"/>
                          <a:ea typeface="黑体"/>
                          <a:cs typeface="Times New Roman"/>
                        </a:rPr>
                        <a:t>AAR</a:t>
                      </a:r>
                      <a:r>
                        <a:rPr lang="zh-CN" sz="1100" kern="100" dirty="0">
                          <a:latin typeface="Calibri"/>
                          <a:ea typeface="黑体"/>
                          <a:cs typeface="Times New Roman"/>
                        </a:rPr>
                        <a:t>），如果适用</a:t>
                      </a:r>
                      <a:endParaRPr lang="zh-CN" sz="1100" kern="100" dirty="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5764">
                <a:tc>
                  <a:txBody>
                    <a:bodyPr/>
                    <a:lstStyle/>
                    <a:p>
                      <a:pPr algn="just">
                        <a:lnSpc>
                          <a:spcPts val="1700"/>
                        </a:lnSpc>
                        <a:spcAft>
                          <a:spcPts val="0"/>
                        </a:spcAft>
                      </a:pPr>
                      <a:r>
                        <a:rPr lang="en-US" sz="1100" kern="100" dirty="0">
                          <a:latin typeface="黑体"/>
                          <a:ea typeface="宋体"/>
                          <a:cs typeface="Times New Roman"/>
                        </a:rPr>
                        <a:t>14. </a:t>
                      </a:r>
                      <a:r>
                        <a:rPr lang="zh-CN" sz="1100" kern="100" dirty="0">
                          <a:latin typeface="Calibri"/>
                          <a:ea typeface="黑体"/>
                          <a:cs typeface="Times New Roman"/>
                        </a:rPr>
                        <a:t>生产件样品</a:t>
                      </a:r>
                      <a:endParaRPr lang="zh-CN" sz="1100" kern="100" dirty="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5764">
                <a:tc>
                  <a:txBody>
                    <a:bodyPr/>
                    <a:lstStyle/>
                    <a:p>
                      <a:pPr algn="just">
                        <a:lnSpc>
                          <a:spcPts val="1700"/>
                        </a:lnSpc>
                        <a:spcAft>
                          <a:spcPts val="0"/>
                        </a:spcAft>
                      </a:pPr>
                      <a:r>
                        <a:rPr lang="en-US" sz="1100" kern="100" dirty="0">
                          <a:latin typeface="黑体"/>
                          <a:ea typeface="宋体"/>
                          <a:cs typeface="Times New Roman"/>
                        </a:rPr>
                        <a:t>15. </a:t>
                      </a:r>
                      <a:r>
                        <a:rPr lang="zh-CN" sz="1100" kern="100" dirty="0">
                          <a:latin typeface="Calibri"/>
                          <a:ea typeface="黑体"/>
                          <a:cs typeface="Times New Roman"/>
                        </a:rPr>
                        <a:t>标准样品</a:t>
                      </a:r>
                      <a:endParaRPr lang="zh-CN" sz="1100" kern="100" dirty="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5764">
                <a:tc>
                  <a:txBody>
                    <a:bodyPr/>
                    <a:lstStyle/>
                    <a:p>
                      <a:pPr algn="just">
                        <a:lnSpc>
                          <a:spcPts val="1700"/>
                        </a:lnSpc>
                        <a:spcAft>
                          <a:spcPts val="0"/>
                        </a:spcAft>
                      </a:pPr>
                      <a:r>
                        <a:rPr lang="en-US" sz="1100" kern="100" dirty="0">
                          <a:latin typeface="黑体"/>
                          <a:ea typeface="宋体"/>
                          <a:cs typeface="Times New Roman"/>
                        </a:rPr>
                        <a:t>16. </a:t>
                      </a:r>
                      <a:r>
                        <a:rPr lang="zh-CN" sz="1100" kern="100" dirty="0">
                          <a:latin typeface="Calibri"/>
                          <a:ea typeface="黑体"/>
                          <a:cs typeface="Times New Roman"/>
                        </a:rPr>
                        <a:t>检查辅具</a:t>
                      </a:r>
                      <a:endParaRPr lang="zh-CN" sz="1100" kern="100" dirty="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5764">
                <a:tc>
                  <a:txBody>
                    <a:bodyPr/>
                    <a:lstStyle/>
                    <a:p>
                      <a:pPr algn="just">
                        <a:lnSpc>
                          <a:spcPts val="1700"/>
                        </a:lnSpc>
                        <a:spcAft>
                          <a:spcPts val="0"/>
                        </a:spcAft>
                      </a:pPr>
                      <a:r>
                        <a:rPr lang="en-US" sz="1100" kern="100" dirty="0">
                          <a:latin typeface="黑体"/>
                          <a:ea typeface="宋体"/>
                          <a:cs typeface="Times New Roman"/>
                        </a:rPr>
                        <a:t>17. </a:t>
                      </a:r>
                      <a:r>
                        <a:rPr lang="zh-CN" sz="1100" kern="100" dirty="0">
                          <a:latin typeface="Calibri"/>
                          <a:ea typeface="黑体"/>
                          <a:cs typeface="Times New Roman"/>
                        </a:rPr>
                        <a:t>符合顾客特殊要求的记录</a:t>
                      </a:r>
                      <a:endParaRPr lang="zh-CN" sz="1100" kern="100" dirty="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5764">
                <a:tc>
                  <a:txBody>
                    <a:bodyPr/>
                    <a:lstStyle/>
                    <a:p>
                      <a:pPr algn="just">
                        <a:lnSpc>
                          <a:spcPts val="1700"/>
                        </a:lnSpc>
                        <a:spcAft>
                          <a:spcPts val="0"/>
                        </a:spcAft>
                      </a:pPr>
                      <a:r>
                        <a:rPr lang="en-US" sz="1100" kern="100" dirty="0" smtClean="0">
                          <a:latin typeface="黑体"/>
                          <a:ea typeface="宋体"/>
                          <a:cs typeface="Times New Roman"/>
                        </a:rPr>
                        <a:t>18.</a:t>
                      </a:r>
                      <a:r>
                        <a:rPr lang="en-US" sz="1100" kern="100" baseline="0" dirty="0" smtClean="0">
                          <a:latin typeface="黑体"/>
                          <a:ea typeface="宋体"/>
                          <a:cs typeface="Times New Roman"/>
                        </a:rPr>
                        <a:t> </a:t>
                      </a:r>
                      <a:r>
                        <a:rPr lang="zh-CN" sz="1100" kern="100" dirty="0" smtClean="0">
                          <a:latin typeface="Calibri"/>
                          <a:ea typeface="黑体"/>
                          <a:cs typeface="Times New Roman"/>
                        </a:rPr>
                        <a:t>零件</a:t>
                      </a:r>
                      <a:r>
                        <a:rPr lang="zh-CN" sz="1100" kern="100" dirty="0">
                          <a:latin typeface="Calibri"/>
                          <a:ea typeface="黑体"/>
                          <a:cs typeface="Times New Roman"/>
                        </a:rPr>
                        <a:t>提交保证书</a:t>
                      </a:r>
                      <a:endParaRPr lang="zh-CN" sz="1100" kern="100" dirty="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R</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5764">
                <a:tc>
                  <a:txBody>
                    <a:bodyPr/>
                    <a:lstStyle/>
                    <a:p>
                      <a:pPr indent="133350" algn="just">
                        <a:lnSpc>
                          <a:spcPts val="1700"/>
                        </a:lnSpc>
                        <a:spcAft>
                          <a:spcPts val="0"/>
                        </a:spcAft>
                      </a:pPr>
                      <a:r>
                        <a:rPr lang="en-US" altLang="zh-CN" sz="1100" kern="100" dirty="0" smtClean="0">
                          <a:latin typeface="Calibri"/>
                          <a:ea typeface="黑体"/>
                          <a:cs typeface="Times New Roman"/>
                        </a:rPr>
                        <a:t>     </a:t>
                      </a:r>
                      <a:r>
                        <a:rPr lang="zh-CN" sz="1100" kern="100" dirty="0" smtClean="0">
                          <a:latin typeface="Calibri"/>
                          <a:ea typeface="黑体"/>
                          <a:cs typeface="Times New Roman"/>
                        </a:rPr>
                        <a:t>散装</a:t>
                      </a:r>
                      <a:r>
                        <a:rPr lang="zh-CN" sz="1100" kern="100" dirty="0">
                          <a:latin typeface="Calibri"/>
                          <a:ea typeface="黑体"/>
                          <a:cs typeface="Times New Roman"/>
                        </a:rPr>
                        <a:t>材料要求检查表</a:t>
                      </a:r>
                      <a:endParaRPr lang="zh-CN" sz="1100" kern="100" dirty="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a:latin typeface="黑体"/>
                          <a:ea typeface="宋体"/>
                          <a:cs typeface="Times New Roman"/>
                        </a:rPr>
                        <a:t>S</a:t>
                      </a:r>
                      <a:endParaRPr lang="zh-CN" sz="1050" kern="10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700"/>
                        </a:lnSpc>
                        <a:spcAft>
                          <a:spcPts val="0"/>
                        </a:spcAft>
                      </a:pPr>
                      <a:r>
                        <a:rPr lang="en-US" sz="1400" b="1" kern="100" dirty="0">
                          <a:latin typeface="黑体"/>
                          <a:ea typeface="宋体"/>
                          <a:cs typeface="Times New Roman"/>
                        </a:rPr>
                        <a:t>R</a:t>
                      </a:r>
                      <a:endParaRPr lang="zh-CN" sz="1050" kern="100" dirty="0">
                        <a:latin typeface="Calibri"/>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4"/>
          <p:cNvSpPr/>
          <p:nvPr/>
        </p:nvSpPr>
        <p:spPr>
          <a:xfrm>
            <a:off x="1" y="0"/>
            <a:ext cx="3191461" cy="2137420"/>
          </a:xfrm>
          <a:prstGeom prst="rect">
            <a:avLst/>
          </a:prstGeom>
          <a:solidFill>
            <a:schemeClr val="bg1">
              <a:lumMod val="85000"/>
              <a:alpha val="70000"/>
            </a:schemeClr>
          </a:solidFill>
          <a:ln w="12700" cap="flat" cmpd="sng" algn="ctr">
            <a:noFill/>
            <a:prstDash val="solid"/>
            <a:miter lim="800000"/>
          </a:ln>
          <a:effectLst/>
        </p:spPr>
        <p:txBody>
          <a:bodyPr vert="horz" rtlCol="0" anchor="t"/>
          <a:lstStyle/>
          <a:p>
            <a:pPr algn="ctr"/>
            <a:endParaRPr lang="zh-CN" altLang="en-US" sz="2800" dirty="0">
              <a:solidFill>
                <a:schemeClr val="bg1"/>
              </a:solidFill>
              <a:latin typeface="方正粗宋简体"/>
              <a:ea typeface="方正粗宋简体"/>
            </a:endParaRPr>
          </a:p>
        </p:txBody>
      </p:sp>
      <p:sp>
        <p:nvSpPr>
          <p:cNvPr id="4" name="矩形 4"/>
          <p:cNvSpPr/>
          <p:nvPr/>
        </p:nvSpPr>
        <p:spPr>
          <a:xfrm>
            <a:off x="0" y="2137419"/>
            <a:ext cx="6897041" cy="1440160"/>
          </a:xfrm>
          <a:prstGeom prst="rect">
            <a:avLst/>
          </a:prstGeom>
          <a:solidFill>
            <a:srgbClr val="0072C6"/>
          </a:solidFill>
          <a:ln w="12700" cap="flat" cmpd="sng" algn="ctr">
            <a:noFill/>
            <a:prstDash val="solid"/>
            <a:miter lim="800000"/>
          </a:ln>
          <a:effectLst/>
        </p:spPr>
        <p:txBody>
          <a:bodyPr rtlCol="0" anchor="ctr"/>
          <a:lstStyle/>
          <a:p>
            <a:pPr algn="ctr"/>
            <a:r>
              <a:rPr lang="zh-CN" altLang="en-US" sz="4000" b="1" dirty="0" smtClean="0">
                <a:solidFill>
                  <a:schemeClr val="bg1"/>
                </a:solidFill>
                <a:latin typeface="黑体" pitchFamily="49" charset="-122"/>
                <a:ea typeface="黑体" pitchFamily="49" charset="-122"/>
              </a:rPr>
              <a:t>零件提交状态</a:t>
            </a:r>
            <a:endParaRPr lang="zh-CN" altLang="en-US" sz="4000" b="1" dirty="0">
              <a:solidFill>
                <a:schemeClr val="bg1"/>
              </a:solidFill>
              <a:latin typeface="黑体" pitchFamily="49" charset="-122"/>
              <a:ea typeface="黑体" pitchFamily="49" charset="-122"/>
            </a:endParaRPr>
          </a:p>
        </p:txBody>
      </p:sp>
      <p:pic>
        <p:nvPicPr>
          <p:cNvPr id="5" name="图片 4"/>
          <p:cNvPicPr>
            <a:picLocks noChangeAspect="1"/>
          </p:cNvPicPr>
          <p:nvPr/>
        </p:nvPicPr>
        <p:blipFill rotWithShape="1">
          <a:blip r:embed="rId2" cstate="print">
            <a:extLst>
              <a:ext uri="{28A0092B-C50C-407E-A947-70E740481C1C}">
                <a14:useLocalDpi xmlns:a14="http://schemas.microsoft.com/office/drawing/2010/main" xmlns="" val="0"/>
              </a:ext>
            </a:extLst>
          </a:blip>
          <a:srcRect b="4047"/>
          <a:stretch/>
        </p:blipFill>
        <p:spPr>
          <a:xfrm>
            <a:off x="6897041" y="2137420"/>
            <a:ext cx="2246959" cy="1440160"/>
          </a:xfrm>
          <a:prstGeom prst="rect">
            <a:avLst/>
          </a:prstGeom>
        </p:spPr>
      </p:pic>
      <p:sp>
        <p:nvSpPr>
          <p:cNvPr id="6" name="文本框 4"/>
          <p:cNvSpPr txBox="1"/>
          <p:nvPr/>
        </p:nvSpPr>
        <p:spPr>
          <a:xfrm>
            <a:off x="251521" y="1213509"/>
            <a:ext cx="3096344" cy="707886"/>
          </a:xfrm>
          <a:prstGeom prst="rect">
            <a:avLst/>
          </a:prstGeom>
          <a:noFill/>
        </p:spPr>
        <p:txBody>
          <a:bodyPr wrap="square" rtlCol="0">
            <a:spAutoFit/>
          </a:bodyPr>
          <a:lstStyle/>
          <a:p>
            <a:r>
              <a:rPr lang="zh-CN" altLang="en-US" sz="4000" b="1" dirty="0" smtClean="0">
                <a:solidFill>
                  <a:schemeClr val="accent1"/>
                </a:solidFill>
                <a:latin typeface="微软雅黑" panose="020B0503020204020204" pitchFamily="34" charset="-122"/>
                <a:ea typeface="微软雅黑" panose="020B0503020204020204" pitchFamily="34" charset="-122"/>
              </a:rPr>
              <a:t>第五章</a:t>
            </a:r>
            <a:endParaRPr lang="zh-CN" altLang="en-US" sz="4000" b="1" dirty="0">
              <a:solidFill>
                <a:schemeClr val="accent1"/>
              </a:solidFill>
              <a:latin typeface="Adobe Gothic Std B" panose="020B0800000000000000" pitchFamily="34" charset="-128"/>
            </a:endParaRPr>
          </a:p>
        </p:txBody>
      </p:sp>
      <p:sp>
        <p:nvSpPr>
          <p:cNvPr id="7" name="矩形 4"/>
          <p:cNvSpPr/>
          <p:nvPr/>
        </p:nvSpPr>
        <p:spPr>
          <a:xfrm>
            <a:off x="6897040" y="3577580"/>
            <a:ext cx="2246960" cy="2120870"/>
          </a:xfrm>
          <a:prstGeom prst="rect">
            <a:avLst/>
          </a:prstGeom>
          <a:solidFill>
            <a:schemeClr val="bg2">
              <a:lumMod val="75000"/>
              <a:alpha val="70000"/>
            </a:schemeClr>
          </a:solidFill>
          <a:ln w="12700" cap="flat" cmpd="sng" algn="ctr">
            <a:noFill/>
            <a:prstDash val="solid"/>
            <a:miter lim="800000"/>
          </a:ln>
          <a:effectLst/>
        </p:spPr>
        <p:txBody>
          <a:bodyPr vert="horz" rtlCol="0" anchor="t"/>
          <a:lstStyle/>
          <a:p>
            <a:pPr algn="ctr"/>
            <a:endParaRPr lang="zh-CN" altLang="en-US" sz="2800" dirty="0">
              <a:solidFill>
                <a:schemeClr val="bg1"/>
              </a:solidFill>
              <a:latin typeface="方正粗宋简体"/>
              <a:ea typeface="方正粗宋简体"/>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第五章    零件提交状态</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536504"/>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2017">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1. </a:t>
                      </a:r>
                      <a:r>
                        <a:rPr lang="zh-CN" altLang="en-US" sz="1800" b="1" dirty="0" smtClean="0">
                          <a:effectLst/>
                          <a:latin typeface="+mn-ea"/>
                          <a:ea typeface="+mn-ea"/>
                          <a:cs typeface="Times New Roman" panose="02020603050405020304" pitchFamily="18" charset="0"/>
                        </a:rPr>
                        <a:t>总则</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164487">
                <a:tc>
                  <a:txBody>
                    <a:bodyPr/>
                    <a:lstStyle/>
                    <a:p>
                      <a:pPr eaLnBrk="0" hangingPunct="0">
                        <a:lnSpc>
                          <a:spcPts val="3300"/>
                        </a:lnSpc>
                        <a:buClr>
                          <a:schemeClr val="accent2"/>
                        </a:buClr>
                        <a:buSzPct val="85000"/>
                      </a:pPr>
                      <a:r>
                        <a:rPr lang="zh-CN" altLang="en-US" sz="1500" b="1" kern="0" dirty="0" smtClean="0">
                          <a:solidFill>
                            <a:srgbClr val="FF0000"/>
                          </a:solidFill>
                          <a:latin typeface="+mj-ea"/>
                          <a:ea typeface="+mj-ea"/>
                          <a:cs typeface="+mn-cs"/>
                        </a:rPr>
                        <a:t>       提交获得批准后，组织应保证将来的生产能持续满足顾客的要求。</a:t>
                      </a:r>
                      <a:endParaRPr lang="en-US" altLang="zh-CN" sz="1500" b="1" kern="0" dirty="0" smtClean="0">
                        <a:solidFill>
                          <a:srgbClr val="FF0000"/>
                        </a:solidFill>
                        <a:latin typeface="+mj-ea"/>
                        <a:ea typeface="+mj-ea"/>
                        <a:cs typeface="+mn-cs"/>
                      </a:endParaRPr>
                    </a:p>
                    <a:p>
                      <a:pPr eaLnBrk="0" hangingPunct="0">
                        <a:lnSpc>
                          <a:spcPts val="3300"/>
                        </a:lnSpc>
                        <a:buClr>
                          <a:schemeClr val="accent2"/>
                        </a:buClr>
                        <a:buSzPct val="85000"/>
                      </a:pPr>
                      <a:r>
                        <a:rPr lang="en-US" altLang="zh-CN" sz="1500" b="1" kern="0" dirty="0" smtClean="0">
                          <a:solidFill>
                            <a:srgbClr val="000099"/>
                          </a:solidFill>
                          <a:latin typeface="+mj-ea"/>
                          <a:ea typeface="+mj-ea"/>
                          <a:cs typeface="+mn-cs"/>
                        </a:rPr>
                        <a:t>【</a:t>
                      </a:r>
                      <a:r>
                        <a:rPr lang="zh-CN" altLang="en-US" sz="1500" b="1" kern="0" dirty="0" smtClean="0">
                          <a:solidFill>
                            <a:srgbClr val="000099"/>
                          </a:solidFill>
                          <a:latin typeface="+mj-ea"/>
                          <a:ea typeface="+mj-ea"/>
                          <a:cs typeface="+mn-cs"/>
                        </a:rPr>
                        <a:t>注</a:t>
                      </a:r>
                      <a:r>
                        <a:rPr lang="en-US" altLang="zh-CN" sz="1500" b="1" kern="0" dirty="0" smtClean="0">
                          <a:solidFill>
                            <a:srgbClr val="000099"/>
                          </a:solidFill>
                          <a:latin typeface="+mj-ea"/>
                          <a:ea typeface="+mj-ea"/>
                          <a:cs typeface="+mn-cs"/>
                        </a:rPr>
                        <a:t>】</a:t>
                      </a:r>
                      <a:r>
                        <a:rPr lang="zh-CN" altLang="en-US" sz="1500" b="1" kern="0" dirty="0" smtClean="0">
                          <a:solidFill>
                            <a:srgbClr val="000099"/>
                          </a:solidFill>
                          <a:latin typeface="+mj-ea"/>
                          <a:ea typeface="+mj-ea"/>
                          <a:cs typeface="+mn-cs"/>
                        </a:rPr>
                        <a:t>已经被某特定顾客归类为“自我认证”（</a:t>
                      </a:r>
                      <a:r>
                        <a:rPr lang="en-US" altLang="zh-CN" sz="1500" b="1" kern="0" dirty="0" smtClean="0">
                          <a:solidFill>
                            <a:srgbClr val="000099"/>
                          </a:solidFill>
                          <a:latin typeface="+mj-ea"/>
                          <a:ea typeface="+mj-ea"/>
                          <a:cs typeface="+mn-cs"/>
                        </a:rPr>
                        <a:t>PPAP</a:t>
                      </a:r>
                      <a:r>
                        <a:rPr lang="zh-CN" altLang="en-US" sz="1500" b="1" kern="0" dirty="0" smtClean="0">
                          <a:solidFill>
                            <a:srgbClr val="000099"/>
                          </a:solidFill>
                          <a:latin typeface="+mj-ea"/>
                          <a:ea typeface="+mj-ea"/>
                          <a:cs typeface="+mn-cs"/>
                        </a:rPr>
                        <a:t>等级</a:t>
                      </a:r>
                      <a:r>
                        <a:rPr lang="en-US" altLang="zh-CN" sz="1500" b="1" kern="0" dirty="0" smtClean="0">
                          <a:solidFill>
                            <a:srgbClr val="000099"/>
                          </a:solidFill>
                          <a:latin typeface="+mj-ea"/>
                          <a:ea typeface="+mj-ea"/>
                          <a:cs typeface="+mn-cs"/>
                        </a:rPr>
                        <a:t>1</a:t>
                      </a:r>
                      <a:r>
                        <a:rPr lang="zh-CN" altLang="en-US" sz="1500" b="1" kern="0" dirty="0" smtClean="0">
                          <a:solidFill>
                            <a:srgbClr val="000099"/>
                          </a:solidFill>
                          <a:latin typeface="+mj-ea"/>
                          <a:ea typeface="+mj-ea"/>
                          <a:cs typeface="+mn-cs"/>
                        </a:rPr>
                        <a:t>）的组织，提交要求的、组织批准的文件将被视为顾客批准，除非顾客对组织有其它的建议。</a:t>
                      </a:r>
                      <a:endParaRPr lang="en-US" altLang="zh-CN" sz="1500" b="1" kern="0" dirty="0" smtClean="0">
                        <a:solidFill>
                          <a:srgbClr val="000099"/>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第五章    零件提交状态</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536504"/>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2017">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2. </a:t>
                      </a:r>
                      <a:r>
                        <a:rPr lang="zh-CN" altLang="en-US" sz="1800" b="1" dirty="0" smtClean="0">
                          <a:effectLst/>
                          <a:latin typeface="+mn-ea"/>
                          <a:ea typeface="+mn-ea"/>
                          <a:cs typeface="Times New Roman" panose="02020603050405020304" pitchFamily="18" charset="0"/>
                        </a:rPr>
                        <a:t>顾客的</a:t>
                      </a:r>
                      <a:r>
                        <a:rPr lang="en-US" altLang="zh-CN" sz="1800" b="1" dirty="0" smtClean="0">
                          <a:effectLst/>
                          <a:latin typeface="+mn-ea"/>
                          <a:ea typeface="+mn-ea"/>
                          <a:cs typeface="Times New Roman" panose="02020603050405020304" pitchFamily="18" charset="0"/>
                        </a:rPr>
                        <a:t>PPAP</a:t>
                      </a:r>
                      <a:r>
                        <a:rPr lang="zh-CN" altLang="en-US" sz="1800" b="1" dirty="0" smtClean="0">
                          <a:effectLst/>
                          <a:latin typeface="+mn-ea"/>
                          <a:ea typeface="+mn-ea"/>
                          <a:cs typeface="Times New Roman" panose="02020603050405020304" pitchFamily="18" charset="0"/>
                        </a:rPr>
                        <a:t>状态</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164487">
                <a:tc>
                  <a:txBody>
                    <a:bodyPr/>
                    <a:lstStyle/>
                    <a:p>
                      <a:pPr eaLnBrk="0" hangingPunct="0">
                        <a:lnSpc>
                          <a:spcPts val="3300"/>
                        </a:lnSpc>
                        <a:buClr>
                          <a:schemeClr val="accent2"/>
                        </a:buClr>
                        <a:buSzPct val="85000"/>
                      </a:pPr>
                      <a:endParaRPr lang="en-US" altLang="zh-CN" sz="1500" b="1" kern="0" dirty="0" smtClean="0">
                        <a:solidFill>
                          <a:srgbClr val="000099"/>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sp>
        <p:nvSpPr>
          <p:cNvPr id="5" name="矩形 4"/>
          <p:cNvSpPr/>
          <p:nvPr/>
        </p:nvSpPr>
        <p:spPr>
          <a:xfrm>
            <a:off x="2915816" y="1345332"/>
            <a:ext cx="2952328" cy="648072"/>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r>
              <a:rPr lang="zh-CN" altLang="en-US" sz="2000" b="1" dirty="0" smtClean="0">
                <a:solidFill>
                  <a:srgbClr val="008000"/>
                </a:solidFill>
              </a:rPr>
              <a:t>顾客的</a:t>
            </a:r>
            <a:r>
              <a:rPr lang="en-US" altLang="zh-CN" sz="2000" b="1" dirty="0" smtClean="0">
                <a:solidFill>
                  <a:srgbClr val="008000"/>
                </a:solidFill>
              </a:rPr>
              <a:t>PPAP</a:t>
            </a:r>
            <a:r>
              <a:rPr lang="zh-CN" altLang="en-US" sz="2000" b="1" dirty="0" smtClean="0">
                <a:solidFill>
                  <a:srgbClr val="008000"/>
                </a:solidFill>
              </a:rPr>
              <a:t>状态</a:t>
            </a:r>
            <a:endParaRPr lang="zh-CN" altLang="en-US" sz="2000" b="1" dirty="0">
              <a:solidFill>
                <a:srgbClr val="008000"/>
              </a:solidFill>
            </a:endParaRPr>
          </a:p>
        </p:txBody>
      </p:sp>
      <p:sp>
        <p:nvSpPr>
          <p:cNvPr id="6" name="矩形 5"/>
          <p:cNvSpPr/>
          <p:nvPr/>
        </p:nvSpPr>
        <p:spPr>
          <a:xfrm>
            <a:off x="611560" y="2497460"/>
            <a:ext cx="1656184" cy="252028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lnSpc>
                <a:spcPts val="2500"/>
              </a:lnSpc>
            </a:pPr>
            <a:r>
              <a:rPr lang="zh-CN" altLang="en-US" sz="1600" b="1" dirty="0" smtClean="0">
                <a:solidFill>
                  <a:srgbClr val="008000"/>
                </a:solidFill>
                <a:latin typeface="+mj-ea"/>
                <a:ea typeface="+mj-ea"/>
              </a:rPr>
              <a:t>批准：</a:t>
            </a:r>
            <a:endParaRPr lang="en-US" altLang="zh-CN" sz="1400" b="1" dirty="0" smtClean="0">
              <a:solidFill>
                <a:srgbClr val="008000"/>
              </a:solidFill>
              <a:latin typeface="+mj-ea"/>
              <a:ea typeface="+mj-ea"/>
            </a:endParaRPr>
          </a:p>
          <a:p>
            <a:pPr>
              <a:lnSpc>
                <a:spcPts val="2500"/>
              </a:lnSpc>
            </a:pPr>
            <a:r>
              <a:rPr lang="zh-CN" altLang="en-US" sz="1400" b="1" dirty="0" smtClean="0">
                <a:solidFill>
                  <a:schemeClr val="tx1"/>
                </a:solidFill>
                <a:latin typeface="+mj-ea"/>
                <a:ea typeface="+mj-ea"/>
              </a:rPr>
              <a:t>是指产品或材料、包括所有零部件已满足顾客的所有要求，组织被授权根据顾客计划，交运量产的产品</a:t>
            </a:r>
            <a:r>
              <a:rPr lang="zh-CN" altLang="en-US" sz="1200" b="1" dirty="0" smtClean="0">
                <a:solidFill>
                  <a:schemeClr val="tx1"/>
                </a:solidFill>
                <a:latin typeface="+mj-ea"/>
                <a:ea typeface="+mj-ea"/>
              </a:rPr>
              <a:t>。</a:t>
            </a:r>
          </a:p>
        </p:txBody>
      </p:sp>
      <p:sp>
        <p:nvSpPr>
          <p:cNvPr id="7" name="矩形 6"/>
          <p:cNvSpPr/>
          <p:nvPr/>
        </p:nvSpPr>
        <p:spPr>
          <a:xfrm>
            <a:off x="2699792" y="2497460"/>
            <a:ext cx="3312368" cy="252028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lnSpc>
                <a:spcPts val="2500"/>
              </a:lnSpc>
            </a:pPr>
            <a:r>
              <a:rPr lang="zh-CN" altLang="en-US" sz="1600" b="1" dirty="0" smtClean="0">
                <a:solidFill>
                  <a:srgbClr val="000099"/>
                </a:solidFill>
                <a:latin typeface="+mj-ea"/>
                <a:ea typeface="+mj-ea"/>
              </a:rPr>
              <a:t>临时批准：</a:t>
            </a:r>
            <a:endParaRPr lang="en-US" altLang="zh-CN" sz="1400" b="1" dirty="0" smtClean="0">
              <a:solidFill>
                <a:srgbClr val="000099"/>
              </a:solidFill>
              <a:latin typeface="+mj-ea"/>
              <a:ea typeface="+mj-ea"/>
            </a:endParaRPr>
          </a:p>
          <a:p>
            <a:pPr eaLnBrk="0" hangingPunct="0">
              <a:lnSpc>
                <a:spcPts val="2500"/>
              </a:lnSpc>
              <a:buClr>
                <a:schemeClr val="accent2"/>
              </a:buClr>
              <a:buSzPct val="85000"/>
            </a:pPr>
            <a:r>
              <a:rPr lang="zh-CN" altLang="en-US" sz="1400" b="1" dirty="0" smtClean="0">
                <a:solidFill>
                  <a:schemeClr val="tx1"/>
                </a:solidFill>
                <a:latin typeface="+mj-ea"/>
                <a:ea typeface="+mj-ea"/>
              </a:rPr>
              <a:t>是在有限的时间内，或按有限的数量交运生产需要的产品。组织只能在下列情况下可给予临时批准：</a:t>
            </a:r>
            <a:endParaRPr lang="en-US" altLang="zh-CN" sz="1400" b="1" dirty="0" smtClean="0">
              <a:solidFill>
                <a:schemeClr val="tx1"/>
              </a:solidFill>
              <a:latin typeface="+mj-ea"/>
              <a:ea typeface="+mj-ea"/>
            </a:endParaRPr>
          </a:p>
          <a:p>
            <a:pPr eaLnBrk="0" hangingPunct="0">
              <a:lnSpc>
                <a:spcPts val="2500"/>
              </a:lnSpc>
              <a:buClr>
                <a:srgbClr val="FF0000"/>
              </a:buClr>
              <a:buSzPct val="150000"/>
              <a:buFont typeface="Arial" pitchFamily="34" charset="0"/>
              <a:buChar char="•"/>
            </a:pPr>
            <a:r>
              <a:rPr lang="zh-CN" altLang="en-US" sz="1400" b="1" dirty="0" smtClean="0">
                <a:solidFill>
                  <a:schemeClr val="tx1"/>
                </a:solidFill>
                <a:latin typeface="+mj-ea"/>
                <a:ea typeface="+mj-ea"/>
              </a:rPr>
              <a:t> 已明确了</a:t>
            </a:r>
            <a:r>
              <a:rPr lang="en-US" altLang="zh-CN" sz="1400" b="1" dirty="0" smtClean="0">
                <a:solidFill>
                  <a:schemeClr val="tx1"/>
                </a:solidFill>
                <a:latin typeface="+mj-ea"/>
                <a:ea typeface="+mj-ea"/>
              </a:rPr>
              <a:t>PPAP</a:t>
            </a:r>
            <a:r>
              <a:rPr lang="zh-CN" altLang="en-US" sz="1400" b="1" dirty="0" smtClean="0">
                <a:solidFill>
                  <a:schemeClr val="tx1"/>
                </a:solidFill>
                <a:latin typeface="+mj-ea"/>
                <a:ea typeface="+mj-ea"/>
              </a:rPr>
              <a:t>得不到批准的原因，且</a:t>
            </a:r>
            <a:endParaRPr lang="en-US" altLang="zh-CN" sz="1400" b="1" dirty="0" smtClean="0">
              <a:solidFill>
                <a:schemeClr val="tx1"/>
              </a:solidFill>
              <a:latin typeface="+mj-ea"/>
              <a:ea typeface="+mj-ea"/>
            </a:endParaRPr>
          </a:p>
          <a:p>
            <a:pPr eaLnBrk="0" hangingPunct="0">
              <a:lnSpc>
                <a:spcPts val="2500"/>
              </a:lnSpc>
              <a:buClr>
                <a:srgbClr val="FF0000"/>
              </a:buClr>
              <a:buSzPct val="150000"/>
              <a:buFont typeface="Arial" pitchFamily="34" charset="0"/>
              <a:buChar char="•"/>
            </a:pPr>
            <a:r>
              <a:rPr lang="en-US" altLang="zh-CN" sz="1400" b="1" dirty="0" smtClean="0">
                <a:solidFill>
                  <a:schemeClr val="tx1"/>
                </a:solidFill>
                <a:latin typeface="+mj-ea"/>
                <a:ea typeface="+mj-ea"/>
              </a:rPr>
              <a:t> </a:t>
            </a:r>
            <a:r>
              <a:rPr lang="zh-CN" altLang="en-US" sz="1400" b="1" dirty="0" smtClean="0">
                <a:solidFill>
                  <a:schemeClr val="tx1"/>
                </a:solidFill>
                <a:latin typeface="+mj-ea"/>
                <a:ea typeface="+mj-ea"/>
              </a:rPr>
              <a:t>已准备了顾客同意的纠正措施计划，要达到“批准”状态，需再次提交</a:t>
            </a:r>
            <a:r>
              <a:rPr lang="en-US" altLang="zh-CN" sz="1400" b="1" dirty="0" smtClean="0">
                <a:solidFill>
                  <a:schemeClr val="tx1"/>
                </a:solidFill>
                <a:latin typeface="+mj-ea"/>
                <a:ea typeface="+mj-ea"/>
              </a:rPr>
              <a:t>PPAP</a:t>
            </a:r>
            <a:r>
              <a:rPr lang="zh-CN" altLang="en-US" sz="1400" b="1" dirty="0" smtClean="0">
                <a:solidFill>
                  <a:schemeClr val="tx1"/>
                </a:solidFill>
                <a:latin typeface="+mj-ea"/>
                <a:ea typeface="+mj-ea"/>
              </a:rPr>
              <a:t>。</a:t>
            </a:r>
            <a:endParaRPr lang="zh-CN" altLang="zh-CN" sz="1400" b="1" dirty="0" smtClean="0">
              <a:solidFill>
                <a:schemeClr val="tx1"/>
              </a:solidFill>
              <a:latin typeface="+mj-ea"/>
              <a:ea typeface="+mj-ea"/>
            </a:endParaRPr>
          </a:p>
        </p:txBody>
      </p:sp>
      <p:sp>
        <p:nvSpPr>
          <p:cNvPr id="8" name="矩形 7"/>
          <p:cNvSpPr/>
          <p:nvPr/>
        </p:nvSpPr>
        <p:spPr>
          <a:xfrm>
            <a:off x="6372200" y="2497460"/>
            <a:ext cx="2304256" cy="252028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lnSpc>
                <a:spcPts val="2500"/>
              </a:lnSpc>
            </a:pPr>
            <a:r>
              <a:rPr lang="zh-CN" altLang="en-US" sz="1600" b="1" dirty="0" smtClean="0">
                <a:solidFill>
                  <a:srgbClr val="FF0000"/>
                </a:solidFill>
                <a:latin typeface="+mj-ea"/>
                <a:ea typeface="+mj-ea"/>
              </a:rPr>
              <a:t>拒收：</a:t>
            </a:r>
            <a:endParaRPr lang="en-US" altLang="zh-CN" sz="1400" b="1" dirty="0" smtClean="0">
              <a:solidFill>
                <a:srgbClr val="FF0000"/>
              </a:solidFill>
              <a:latin typeface="+mj-ea"/>
              <a:ea typeface="+mj-ea"/>
            </a:endParaRPr>
          </a:p>
          <a:p>
            <a:pPr>
              <a:lnSpc>
                <a:spcPts val="2500"/>
              </a:lnSpc>
            </a:pPr>
            <a:r>
              <a:rPr lang="zh-CN" altLang="en-US" sz="1400" b="1" dirty="0" smtClean="0">
                <a:solidFill>
                  <a:schemeClr val="tx1"/>
                </a:solidFill>
                <a:latin typeface="+mj-ea"/>
                <a:ea typeface="+mj-ea"/>
              </a:rPr>
              <a:t>是指根据生产批次提交的、和</a:t>
            </a:r>
            <a:r>
              <a:rPr lang="en-US" altLang="zh-CN" sz="1400" b="1" dirty="0" smtClean="0">
                <a:solidFill>
                  <a:schemeClr val="tx1"/>
                </a:solidFill>
                <a:latin typeface="+mj-ea"/>
                <a:ea typeface="+mj-ea"/>
              </a:rPr>
              <a:t>/</a:t>
            </a:r>
            <a:r>
              <a:rPr lang="zh-CN" altLang="en-US" sz="1400" b="1" dirty="0" smtClean="0">
                <a:solidFill>
                  <a:schemeClr val="tx1"/>
                </a:solidFill>
                <a:latin typeface="+mj-ea"/>
                <a:ea typeface="+mj-ea"/>
              </a:rPr>
              <a:t>或文件与之相符的</a:t>
            </a:r>
            <a:r>
              <a:rPr lang="en-US" altLang="zh-CN" sz="1400" b="1" dirty="0" smtClean="0">
                <a:solidFill>
                  <a:schemeClr val="tx1"/>
                </a:solidFill>
                <a:latin typeface="+mj-ea"/>
                <a:ea typeface="+mj-ea"/>
              </a:rPr>
              <a:t>PPAP</a:t>
            </a:r>
            <a:r>
              <a:rPr lang="zh-CN" altLang="en-US" sz="1400" b="1" dirty="0" smtClean="0">
                <a:solidFill>
                  <a:schemeClr val="tx1"/>
                </a:solidFill>
                <a:latin typeface="+mj-ea"/>
                <a:ea typeface="+mj-ea"/>
              </a:rPr>
              <a:t>不符合顾客的要求，在这种情况下，提交和</a:t>
            </a:r>
            <a:r>
              <a:rPr lang="en-US" altLang="zh-CN" sz="1400" b="1" dirty="0" smtClean="0">
                <a:solidFill>
                  <a:schemeClr val="tx1"/>
                </a:solidFill>
                <a:latin typeface="+mj-ea"/>
                <a:ea typeface="+mj-ea"/>
              </a:rPr>
              <a:t>/</a:t>
            </a:r>
            <a:r>
              <a:rPr lang="zh-CN" altLang="en-US" sz="1400" b="1" dirty="0" smtClean="0">
                <a:solidFill>
                  <a:schemeClr val="tx1"/>
                </a:solidFill>
                <a:latin typeface="+mj-ea"/>
                <a:ea typeface="+mj-ea"/>
              </a:rPr>
              <a:t>或过程都必须纠正以满足顾客的要求。在量产交运之前，提交必须得到批准。</a:t>
            </a:r>
            <a:endParaRPr lang="zh-CN" altLang="en-US" sz="1200" b="1" dirty="0" smtClean="0">
              <a:solidFill>
                <a:schemeClr val="tx1"/>
              </a:solidFill>
              <a:latin typeface="+mj-ea"/>
              <a:ea typeface="+mj-ea"/>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4"/>
          <p:cNvSpPr/>
          <p:nvPr/>
        </p:nvSpPr>
        <p:spPr>
          <a:xfrm>
            <a:off x="1" y="0"/>
            <a:ext cx="3191461" cy="2137420"/>
          </a:xfrm>
          <a:prstGeom prst="rect">
            <a:avLst/>
          </a:prstGeom>
          <a:solidFill>
            <a:schemeClr val="bg1">
              <a:lumMod val="85000"/>
              <a:alpha val="70000"/>
            </a:schemeClr>
          </a:solidFill>
          <a:ln w="12700" cap="flat" cmpd="sng" algn="ctr">
            <a:noFill/>
            <a:prstDash val="solid"/>
            <a:miter lim="800000"/>
          </a:ln>
          <a:effectLst/>
        </p:spPr>
        <p:txBody>
          <a:bodyPr vert="horz" rtlCol="0" anchor="t"/>
          <a:lstStyle/>
          <a:p>
            <a:pPr algn="ctr"/>
            <a:endParaRPr lang="zh-CN" altLang="en-US" sz="2800" dirty="0">
              <a:solidFill>
                <a:schemeClr val="bg1"/>
              </a:solidFill>
              <a:latin typeface="方正粗宋简体"/>
              <a:ea typeface="方正粗宋简体"/>
            </a:endParaRPr>
          </a:p>
        </p:txBody>
      </p:sp>
      <p:sp>
        <p:nvSpPr>
          <p:cNvPr id="4" name="矩形 4"/>
          <p:cNvSpPr/>
          <p:nvPr/>
        </p:nvSpPr>
        <p:spPr>
          <a:xfrm>
            <a:off x="0" y="2137419"/>
            <a:ext cx="6897041" cy="1440160"/>
          </a:xfrm>
          <a:prstGeom prst="rect">
            <a:avLst/>
          </a:prstGeom>
          <a:solidFill>
            <a:srgbClr val="0072C6"/>
          </a:solidFill>
          <a:ln w="12700" cap="flat" cmpd="sng" algn="ctr">
            <a:noFill/>
            <a:prstDash val="solid"/>
            <a:miter lim="800000"/>
          </a:ln>
          <a:effectLst/>
        </p:spPr>
        <p:txBody>
          <a:bodyPr rtlCol="0" anchor="ctr"/>
          <a:lstStyle/>
          <a:p>
            <a:pPr algn="ctr"/>
            <a:r>
              <a:rPr lang="zh-CN" altLang="en-US" sz="4000" b="1" dirty="0" smtClean="0">
                <a:solidFill>
                  <a:schemeClr val="bg1"/>
                </a:solidFill>
                <a:latin typeface="黑体" pitchFamily="49" charset="-122"/>
                <a:ea typeface="黑体" pitchFamily="49" charset="-122"/>
              </a:rPr>
              <a:t>记录的保存</a:t>
            </a:r>
            <a:endParaRPr lang="zh-CN" altLang="en-US" sz="4000" b="1" dirty="0">
              <a:solidFill>
                <a:schemeClr val="bg1"/>
              </a:solidFill>
              <a:latin typeface="黑体" pitchFamily="49" charset="-122"/>
              <a:ea typeface="黑体" pitchFamily="49" charset="-122"/>
            </a:endParaRPr>
          </a:p>
        </p:txBody>
      </p:sp>
      <p:pic>
        <p:nvPicPr>
          <p:cNvPr id="5" name="图片 4"/>
          <p:cNvPicPr>
            <a:picLocks noChangeAspect="1"/>
          </p:cNvPicPr>
          <p:nvPr/>
        </p:nvPicPr>
        <p:blipFill rotWithShape="1">
          <a:blip r:embed="rId2" cstate="print">
            <a:extLst>
              <a:ext uri="{28A0092B-C50C-407E-A947-70E740481C1C}">
                <a14:useLocalDpi xmlns:a14="http://schemas.microsoft.com/office/drawing/2010/main" xmlns="" val="0"/>
              </a:ext>
            </a:extLst>
          </a:blip>
          <a:srcRect b="4047"/>
          <a:stretch/>
        </p:blipFill>
        <p:spPr>
          <a:xfrm>
            <a:off x="6897041" y="2137420"/>
            <a:ext cx="2246959" cy="1440160"/>
          </a:xfrm>
          <a:prstGeom prst="rect">
            <a:avLst/>
          </a:prstGeom>
        </p:spPr>
      </p:pic>
      <p:sp>
        <p:nvSpPr>
          <p:cNvPr id="6" name="文本框 4"/>
          <p:cNvSpPr txBox="1"/>
          <p:nvPr/>
        </p:nvSpPr>
        <p:spPr>
          <a:xfrm>
            <a:off x="251521" y="1213509"/>
            <a:ext cx="3096344" cy="707886"/>
          </a:xfrm>
          <a:prstGeom prst="rect">
            <a:avLst/>
          </a:prstGeom>
          <a:noFill/>
        </p:spPr>
        <p:txBody>
          <a:bodyPr wrap="square" rtlCol="0">
            <a:spAutoFit/>
          </a:bodyPr>
          <a:lstStyle/>
          <a:p>
            <a:r>
              <a:rPr lang="zh-CN" altLang="en-US" sz="4000" b="1" dirty="0" smtClean="0">
                <a:solidFill>
                  <a:schemeClr val="accent1"/>
                </a:solidFill>
                <a:latin typeface="微软雅黑" panose="020B0503020204020204" pitchFamily="34" charset="-122"/>
                <a:ea typeface="微软雅黑" panose="020B0503020204020204" pitchFamily="34" charset="-122"/>
              </a:rPr>
              <a:t>第六章</a:t>
            </a:r>
            <a:endParaRPr lang="zh-CN" altLang="en-US" sz="4000" b="1" dirty="0">
              <a:solidFill>
                <a:schemeClr val="accent1"/>
              </a:solidFill>
              <a:latin typeface="Adobe Gothic Std B" panose="020B0800000000000000" pitchFamily="34" charset="-128"/>
            </a:endParaRPr>
          </a:p>
        </p:txBody>
      </p:sp>
      <p:sp>
        <p:nvSpPr>
          <p:cNvPr id="7" name="矩形 4"/>
          <p:cNvSpPr/>
          <p:nvPr/>
        </p:nvSpPr>
        <p:spPr>
          <a:xfrm>
            <a:off x="6897040" y="3577580"/>
            <a:ext cx="2246960" cy="2120870"/>
          </a:xfrm>
          <a:prstGeom prst="rect">
            <a:avLst/>
          </a:prstGeom>
          <a:solidFill>
            <a:schemeClr val="bg2">
              <a:lumMod val="75000"/>
              <a:alpha val="70000"/>
            </a:schemeClr>
          </a:solidFill>
          <a:ln w="12700" cap="flat" cmpd="sng" algn="ctr">
            <a:noFill/>
            <a:prstDash val="solid"/>
            <a:miter lim="800000"/>
          </a:ln>
          <a:effectLst/>
        </p:spPr>
        <p:txBody>
          <a:bodyPr vert="horz" rtlCol="0" anchor="t"/>
          <a:lstStyle/>
          <a:p>
            <a:pPr algn="ctr"/>
            <a:endParaRPr lang="zh-CN" altLang="en-US" sz="2800" dirty="0">
              <a:solidFill>
                <a:schemeClr val="bg1"/>
              </a:solidFill>
              <a:latin typeface="方正粗宋简体"/>
              <a:ea typeface="方正粗宋简体"/>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第六章    记录的保存</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536504"/>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2017">
                <a:tc>
                  <a:txBody>
                    <a:bodyPr/>
                    <a:lstStyle/>
                    <a:p>
                      <a:pPr marL="0" marR="0" indent="0" algn="l" defTabSz="914400" rtl="0" eaLnBrk="1" fontAlgn="auto" latinLnBrk="0" hangingPunct="1">
                        <a:lnSpc>
                          <a:spcPts val="3000"/>
                        </a:lnSpc>
                        <a:spcBef>
                          <a:spcPts val="0"/>
                        </a:spcBef>
                        <a:spcAft>
                          <a:spcPts val="0"/>
                        </a:spcAft>
                        <a:buClrTx/>
                        <a:buSzTx/>
                        <a:buFontTx/>
                        <a:buNone/>
                        <a:tabLst/>
                        <a:defRPr/>
                      </a:pP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164487">
                <a:tc>
                  <a:txBody>
                    <a:bodyPr/>
                    <a:lstStyle/>
                    <a:p>
                      <a:pPr eaLnBrk="0" hangingPunct="0">
                        <a:lnSpc>
                          <a:spcPts val="3300"/>
                        </a:lnSpc>
                        <a:buClr>
                          <a:schemeClr val="accent2"/>
                        </a:buClr>
                        <a:buSzPct val="85000"/>
                      </a:pPr>
                      <a:r>
                        <a:rPr lang="zh-CN" altLang="en-US" sz="1500" b="1" kern="0" dirty="0" smtClean="0">
                          <a:solidFill>
                            <a:srgbClr val="FF0000"/>
                          </a:solidFill>
                          <a:latin typeface="+mj-ea"/>
                          <a:ea typeface="+mj-ea"/>
                        </a:rPr>
                        <a:t>       无论提交等级如何，</a:t>
                      </a:r>
                      <a:r>
                        <a:rPr lang="en-US" altLang="zh-CN" sz="1500" b="1" kern="0" dirty="0" smtClean="0">
                          <a:solidFill>
                            <a:srgbClr val="FF0000"/>
                          </a:solidFill>
                          <a:latin typeface="+mj-ea"/>
                          <a:ea typeface="+mj-ea"/>
                        </a:rPr>
                        <a:t>PPAP</a:t>
                      </a:r>
                      <a:r>
                        <a:rPr lang="zh-CN" altLang="en-US" sz="1500" b="1" kern="0" dirty="0" smtClean="0">
                          <a:solidFill>
                            <a:srgbClr val="FF0000"/>
                          </a:solidFill>
                          <a:latin typeface="+mj-ea"/>
                          <a:ea typeface="+mj-ea"/>
                        </a:rPr>
                        <a:t>记录的保存时间应为该零件的生产时间加</a:t>
                      </a:r>
                      <a:r>
                        <a:rPr lang="en-US" altLang="zh-CN" sz="1500" b="1" kern="0" dirty="0" smtClean="0">
                          <a:solidFill>
                            <a:srgbClr val="FF0000"/>
                          </a:solidFill>
                          <a:latin typeface="+mj-ea"/>
                          <a:ea typeface="+mj-ea"/>
                        </a:rPr>
                        <a:t>1</a:t>
                      </a:r>
                      <a:r>
                        <a:rPr lang="zh-CN" altLang="en-US" sz="1500" b="1" kern="0" dirty="0" smtClean="0">
                          <a:solidFill>
                            <a:srgbClr val="FF0000"/>
                          </a:solidFill>
                          <a:latin typeface="+mj-ea"/>
                          <a:ea typeface="+mj-ea"/>
                        </a:rPr>
                        <a:t>个日历年。</a:t>
                      </a:r>
                      <a:endParaRPr lang="en-US" altLang="zh-CN" sz="1500" b="1" kern="0" dirty="0" smtClean="0">
                        <a:solidFill>
                          <a:srgbClr val="FF0000"/>
                        </a:solidFill>
                        <a:latin typeface="+mj-ea"/>
                        <a:ea typeface="+mj-ea"/>
                      </a:endParaRPr>
                    </a:p>
                    <a:p>
                      <a:pPr eaLnBrk="0" hangingPunct="0">
                        <a:lnSpc>
                          <a:spcPts val="3300"/>
                        </a:lnSpc>
                        <a:buClr>
                          <a:schemeClr val="accent2"/>
                        </a:buClr>
                        <a:buSzPct val="85000"/>
                      </a:pPr>
                      <a:r>
                        <a:rPr lang="zh-CN" altLang="en-US" sz="1500" b="1" kern="0" dirty="0" smtClean="0">
                          <a:solidFill>
                            <a:srgbClr val="FF0000"/>
                          </a:solidFill>
                          <a:latin typeface="+mj-ea"/>
                          <a:ea typeface="+mj-ea"/>
                          <a:cs typeface="+mn-cs"/>
                        </a:rPr>
                        <a:t>       组织必须确保在新零件的</a:t>
                      </a:r>
                      <a:r>
                        <a:rPr lang="en-US" altLang="zh-CN" sz="1500" b="1" kern="0" dirty="0" smtClean="0">
                          <a:solidFill>
                            <a:srgbClr val="FF0000"/>
                          </a:solidFill>
                          <a:latin typeface="+mj-ea"/>
                          <a:ea typeface="+mj-ea"/>
                          <a:cs typeface="+mn-cs"/>
                        </a:rPr>
                        <a:t>PPAP</a:t>
                      </a:r>
                      <a:r>
                        <a:rPr lang="zh-CN" altLang="en-US" sz="1500" b="1" kern="0" dirty="0" smtClean="0">
                          <a:solidFill>
                            <a:srgbClr val="FF0000"/>
                          </a:solidFill>
                          <a:latin typeface="+mj-ea"/>
                          <a:ea typeface="+mj-ea"/>
                          <a:cs typeface="+mn-cs"/>
                        </a:rPr>
                        <a:t>文件中，已包括或引用了替代零件的</a:t>
                      </a:r>
                      <a:r>
                        <a:rPr lang="en-US" altLang="zh-CN" sz="1500" b="1" kern="0" dirty="0" smtClean="0">
                          <a:solidFill>
                            <a:srgbClr val="FF0000"/>
                          </a:solidFill>
                          <a:latin typeface="+mj-ea"/>
                          <a:ea typeface="+mj-ea"/>
                          <a:cs typeface="+mn-cs"/>
                        </a:rPr>
                        <a:t>PPAP</a:t>
                      </a:r>
                      <a:r>
                        <a:rPr lang="zh-CN" altLang="en-US" sz="1500" b="1" kern="0" dirty="0" smtClean="0">
                          <a:solidFill>
                            <a:srgbClr val="FF0000"/>
                          </a:solidFill>
                          <a:latin typeface="+mj-ea"/>
                          <a:ea typeface="+mj-ea"/>
                          <a:cs typeface="+mn-cs"/>
                        </a:rPr>
                        <a:t>文件中适用的记录。</a:t>
                      </a:r>
                      <a:endParaRPr lang="en-US" altLang="zh-CN" sz="1500" b="1" kern="0" dirty="0" smtClean="0">
                        <a:solidFill>
                          <a:srgbClr val="FF0000"/>
                        </a:solidFill>
                        <a:latin typeface="+mj-ea"/>
                        <a:ea typeface="+mj-ea"/>
                        <a:cs typeface="+mn-cs"/>
                      </a:endParaRPr>
                    </a:p>
                    <a:p>
                      <a:pPr eaLnBrk="0" hangingPunct="0">
                        <a:lnSpc>
                          <a:spcPts val="3300"/>
                        </a:lnSpc>
                        <a:buClr>
                          <a:schemeClr val="accent2"/>
                        </a:buClr>
                        <a:buSzPct val="85000"/>
                      </a:pPr>
                      <a:r>
                        <a:rPr lang="en-US" altLang="zh-CN" sz="1500" b="1" kern="0" dirty="0" smtClean="0">
                          <a:solidFill>
                            <a:srgbClr val="000099"/>
                          </a:solidFill>
                          <a:latin typeface="+mj-ea"/>
                          <a:ea typeface="+mj-ea"/>
                          <a:cs typeface="+mn-cs"/>
                        </a:rPr>
                        <a:t>【</a:t>
                      </a:r>
                      <a:r>
                        <a:rPr lang="zh-CN" altLang="en-US" sz="1500" b="1" kern="0" dirty="0" smtClean="0">
                          <a:solidFill>
                            <a:srgbClr val="000099"/>
                          </a:solidFill>
                          <a:latin typeface="+mj-ea"/>
                          <a:ea typeface="+mj-ea"/>
                          <a:cs typeface="+mn-cs"/>
                        </a:rPr>
                        <a:t>注</a:t>
                      </a:r>
                      <a:r>
                        <a:rPr lang="en-US" altLang="zh-CN" sz="1500" b="1" kern="0" dirty="0" smtClean="0">
                          <a:solidFill>
                            <a:srgbClr val="000099"/>
                          </a:solidFill>
                          <a:latin typeface="+mj-ea"/>
                          <a:ea typeface="+mj-ea"/>
                          <a:cs typeface="+mn-cs"/>
                        </a:rPr>
                        <a:t>】</a:t>
                      </a:r>
                      <a:r>
                        <a:rPr lang="zh-CN" altLang="en-US" sz="1500" b="1" kern="0" dirty="0" smtClean="0">
                          <a:solidFill>
                            <a:srgbClr val="000099"/>
                          </a:solidFill>
                          <a:latin typeface="+mj-ea"/>
                          <a:ea typeface="+mj-ea"/>
                          <a:cs typeface="+mn-cs"/>
                        </a:rPr>
                        <a:t>现举例说明将旧文件中的适用文件</a:t>
                      </a:r>
                      <a:r>
                        <a:rPr lang="en-US" altLang="zh-CN" sz="1500" b="1" kern="0" dirty="0" smtClean="0">
                          <a:solidFill>
                            <a:srgbClr val="000099"/>
                          </a:solidFill>
                          <a:latin typeface="+mj-ea"/>
                          <a:ea typeface="+mj-ea"/>
                          <a:cs typeface="+mn-cs"/>
                        </a:rPr>
                        <a:t>/</a:t>
                      </a:r>
                      <a:r>
                        <a:rPr lang="zh-CN" altLang="en-US" sz="1500" b="1" kern="0" dirty="0" smtClean="0">
                          <a:solidFill>
                            <a:srgbClr val="000099"/>
                          </a:solidFill>
                          <a:latin typeface="+mj-ea"/>
                          <a:ea typeface="+mj-ea"/>
                          <a:cs typeface="+mn-cs"/>
                        </a:rPr>
                        <a:t>记录延用到新零件的</a:t>
                      </a:r>
                      <a:r>
                        <a:rPr lang="en-US" altLang="zh-CN" sz="1500" b="1" kern="0" dirty="0" smtClean="0">
                          <a:solidFill>
                            <a:srgbClr val="000099"/>
                          </a:solidFill>
                          <a:latin typeface="+mj-ea"/>
                          <a:ea typeface="+mj-ea"/>
                          <a:cs typeface="+mn-cs"/>
                        </a:rPr>
                        <a:t>PPAP</a:t>
                      </a:r>
                      <a:r>
                        <a:rPr lang="zh-CN" altLang="en-US" sz="1500" b="1" kern="0" dirty="0" smtClean="0">
                          <a:solidFill>
                            <a:srgbClr val="000099"/>
                          </a:solidFill>
                          <a:latin typeface="+mj-ea"/>
                          <a:ea typeface="+mj-ea"/>
                          <a:cs typeface="+mn-cs"/>
                        </a:rPr>
                        <a:t>文件中的情况：在新零件和旧零件编号相比只有一个尺寸变更的情况下，一个从原材料供方所取得的材料证明便可适用，此时在旧零件和新零件的编号之间进行一次</a:t>
                      </a:r>
                      <a:r>
                        <a:rPr lang="en-US" altLang="zh-CN" sz="1500" b="1" kern="0" dirty="0" smtClean="0">
                          <a:solidFill>
                            <a:srgbClr val="000099"/>
                          </a:solidFill>
                          <a:latin typeface="+mj-ea"/>
                          <a:ea typeface="+mj-ea"/>
                          <a:cs typeface="+mn-cs"/>
                        </a:rPr>
                        <a:t>PPAP</a:t>
                      </a:r>
                      <a:r>
                        <a:rPr lang="zh-CN" altLang="en-US" sz="1500" b="1" kern="0" dirty="0" smtClean="0">
                          <a:solidFill>
                            <a:srgbClr val="000099"/>
                          </a:solidFill>
                          <a:latin typeface="+mj-ea"/>
                          <a:ea typeface="+mj-ea"/>
                          <a:cs typeface="+mn-cs"/>
                        </a:rPr>
                        <a:t>“差距分析”即可。</a:t>
                      </a:r>
                      <a:endParaRPr lang="en-US" altLang="zh-CN" sz="1500" b="1" kern="0" dirty="0" smtClean="0">
                        <a:solidFill>
                          <a:srgbClr val="000099"/>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rgbClr val="016BBB"/>
        </a:solidFill>
        <a:effectLst/>
      </p:bgPr>
    </p:bg>
    <p:spTree>
      <p:nvGrpSpPr>
        <p:cNvPr id="1" name=""/>
        <p:cNvGrpSpPr/>
        <p:nvPr/>
      </p:nvGrpSpPr>
      <p:grpSpPr>
        <a:xfrm>
          <a:off x="0" y="0"/>
          <a:ext cx="0" cy="0"/>
          <a:chOff x="0" y="0"/>
          <a:chExt cx="0" cy="0"/>
        </a:xfrm>
      </p:grpSpPr>
      <p:sp>
        <p:nvSpPr>
          <p:cNvPr id="5" name="矩形 4"/>
          <p:cNvSpPr/>
          <p:nvPr/>
        </p:nvSpPr>
        <p:spPr>
          <a:xfrm>
            <a:off x="0" y="1849388"/>
            <a:ext cx="9144000" cy="223224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0" y="1561356"/>
            <a:ext cx="9144000" cy="28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0" y="4004816"/>
            <a:ext cx="9144000" cy="28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4" name="组合 3"/>
          <p:cNvGrpSpPr/>
          <p:nvPr/>
        </p:nvGrpSpPr>
        <p:grpSpPr>
          <a:xfrm>
            <a:off x="2480328" y="1953672"/>
            <a:ext cx="4183344" cy="2127964"/>
            <a:chOff x="3048000" y="2147095"/>
            <a:chExt cx="3139282" cy="1434766"/>
          </a:xfrm>
        </p:grpSpPr>
        <p:sp>
          <p:nvSpPr>
            <p:cNvPr id="8" name="TextBox 1"/>
            <p:cNvSpPr txBox="1">
              <a:spLocks noChangeArrowheads="1"/>
            </p:cNvSpPr>
            <p:nvPr>
              <p:custDataLst>
                <p:tags r:id="rId1"/>
              </p:custDataLst>
            </p:nvPr>
          </p:nvSpPr>
          <p:spPr bwMode="auto">
            <a:xfrm>
              <a:off x="3048000" y="2346854"/>
              <a:ext cx="2605791" cy="9007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defRPr/>
              </a:pPr>
              <a:r>
                <a:rPr lang="en-US" altLang="zh-CN" sz="7200" dirty="0">
                  <a:solidFill>
                    <a:schemeClr val="accent1"/>
                  </a:solidFill>
                  <a:latin typeface="+mj-lt"/>
                  <a:ea typeface="微软雅黑" panose="020B0503020204020204" pitchFamily="34" charset="-122"/>
                </a:rPr>
                <a:t>THANKS</a:t>
              </a:r>
            </a:p>
          </p:txBody>
        </p:sp>
        <p:sp>
          <p:nvSpPr>
            <p:cNvPr id="9" name="空心弧 8"/>
            <p:cNvSpPr/>
            <p:nvPr>
              <p:custDataLst>
                <p:tags r:id="rId2"/>
              </p:custDataLst>
            </p:nvPr>
          </p:nvSpPr>
          <p:spPr bwMode="auto">
            <a:xfrm rot="7086271">
              <a:off x="4951678" y="2147095"/>
              <a:ext cx="1235604" cy="1235604"/>
            </a:xfrm>
            <a:prstGeom prst="blockArc">
              <a:avLst>
                <a:gd name="adj1" fmla="val 5502533"/>
                <a:gd name="adj2" fmla="val 1980318"/>
                <a:gd name="adj3" fmla="val 1053"/>
              </a:avLst>
            </a:prstGeom>
            <a:solidFill>
              <a:schemeClr val="accent1"/>
            </a:solid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500">
                <a:solidFill>
                  <a:schemeClr val="tx1"/>
                </a:solidFill>
              </a:endParaRPr>
            </a:p>
          </p:txBody>
        </p:sp>
        <p:sp>
          <p:nvSpPr>
            <p:cNvPr id="10" name="TextBox 8"/>
            <p:cNvSpPr txBox="1">
              <a:spLocks noChangeArrowheads="1"/>
            </p:cNvSpPr>
            <p:nvPr>
              <p:custDataLst>
                <p:tags r:id="rId3"/>
              </p:custDataLst>
            </p:nvPr>
          </p:nvSpPr>
          <p:spPr bwMode="auto">
            <a:xfrm>
              <a:off x="3171032" y="3050646"/>
              <a:ext cx="2473303" cy="5312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800">
                  <a:solidFill>
                    <a:schemeClr val="tx1"/>
                  </a:solidFill>
                  <a:latin typeface="Calibri" pitchFamily="34" charset="0"/>
                  <a:ea typeface="宋体" pitchFamily="2" charset="-122"/>
                </a:defRPr>
              </a:lvl1pPr>
              <a:lvl2pPr marL="742950" indent="-285750">
                <a:defRPr sz="2400">
                  <a:solidFill>
                    <a:schemeClr val="tx1"/>
                  </a:solidFill>
                  <a:latin typeface="Calibri" pitchFamily="34" charset="0"/>
                  <a:ea typeface="宋体" pitchFamily="2" charset="-122"/>
                </a:defRPr>
              </a:lvl2pPr>
              <a:lvl3pPr>
                <a:defRPr sz="2000">
                  <a:solidFill>
                    <a:schemeClr val="tx1"/>
                  </a:solidFill>
                  <a:latin typeface="Calibri" pitchFamily="34" charset="0"/>
                  <a:ea typeface="宋体" pitchFamily="2" charset="-122"/>
                </a:defRPr>
              </a:lvl3pPr>
              <a:lvl4pPr>
                <a:defRPr>
                  <a:solidFill>
                    <a:schemeClr val="tx1"/>
                  </a:solidFill>
                  <a:latin typeface="Calibri" pitchFamily="34" charset="0"/>
                  <a:ea typeface="宋体" pitchFamily="2" charset="-122"/>
                </a:defRPr>
              </a:lvl4pPr>
              <a:lvl5pPr>
                <a:defRPr>
                  <a:solidFill>
                    <a:schemeClr val="tx1"/>
                  </a:solidFill>
                  <a:latin typeface="Calibri" pitchFamily="34" charset="0"/>
                  <a:ea typeface="宋体" pitchFamily="2" charset="-122"/>
                </a:defRPr>
              </a:lvl5pPr>
              <a:lvl6pPr eaLnBrk="0" fontAlgn="base" hangingPunct="0">
                <a:spcAft>
                  <a:spcPct val="0"/>
                </a:spcAft>
                <a:buFont typeface="Arial" charset="0"/>
                <a:defRPr>
                  <a:solidFill>
                    <a:schemeClr val="tx1"/>
                  </a:solidFill>
                  <a:latin typeface="Calibri" pitchFamily="34" charset="0"/>
                  <a:ea typeface="宋体" pitchFamily="2" charset="-122"/>
                </a:defRPr>
              </a:lvl6pPr>
              <a:lvl7pPr eaLnBrk="0" fontAlgn="base" hangingPunct="0">
                <a:spcAft>
                  <a:spcPct val="0"/>
                </a:spcAft>
                <a:buFont typeface="Arial" charset="0"/>
                <a:defRPr>
                  <a:solidFill>
                    <a:schemeClr val="tx1"/>
                  </a:solidFill>
                  <a:latin typeface="Calibri" pitchFamily="34" charset="0"/>
                  <a:ea typeface="宋体" pitchFamily="2" charset="-122"/>
                </a:defRPr>
              </a:lvl7pPr>
              <a:lvl8pPr eaLnBrk="0" fontAlgn="base" hangingPunct="0">
                <a:spcAft>
                  <a:spcPct val="0"/>
                </a:spcAft>
                <a:buFont typeface="Arial" charset="0"/>
                <a:defRPr>
                  <a:solidFill>
                    <a:schemeClr val="tx1"/>
                  </a:solidFill>
                  <a:latin typeface="Calibri" pitchFamily="34" charset="0"/>
                  <a:ea typeface="宋体" pitchFamily="2" charset="-122"/>
                </a:defRPr>
              </a:lvl8pPr>
              <a:lvl9pPr eaLnBrk="0" fontAlgn="base" hangingPunct="0">
                <a:spcAft>
                  <a:spcPct val="0"/>
                </a:spcAft>
                <a:buFont typeface="Arial" charset="0"/>
                <a:defRPr>
                  <a:solidFill>
                    <a:schemeClr val="tx1"/>
                  </a:solidFill>
                  <a:latin typeface="Calibri" pitchFamily="34" charset="0"/>
                  <a:ea typeface="宋体" pitchFamily="2" charset="-122"/>
                </a:defRPr>
              </a:lvl9pPr>
            </a:lstStyle>
            <a:p>
              <a:pPr algn="dist">
                <a:defRPr/>
              </a:pPr>
              <a:r>
                <a:rPr lang="zh-CN" altLang="en-US" sz="4000" b="1" dirty="0" smtClean="0">
                  <a:solidFill>
                    <a:srgbClr val="0070C0"/>
                  </a:solidFill>
                  <a:latin typeface="+mn-ea"/>
                  <a:ea typeface="+mn-ea"/>
                </a:rPr>
                <a:t>欢迎批评指正</a:t>
              </a:r>
              <a:endParaRPr lang="zh-CN" altLang="en-US" sz="4000" b="1" dirty="0">
                <a:solidFill>
                  <a:srgbClr val="0070C0"/>
                </a:solidFill>
                <a:latin typeface="+mn-ea"/>
                <a:ea typeface="+mn-ea"/>
              </a:endParaRPr>
            </a:p>
          </p:txBody>
        </p:sp>
      </p:grpSp>
    </p:spTree>
    <p:extLst>
      <p:ext uri="{BB962C8B-B14F-4D97-AF65-F5344CB8AC3E}">
        <p14:creationId xmlns:p14="http://schemas.microsoft.com/office/powerpoint/2010/main" xmlns="" val="32398066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4"/>
          <p:cNvSpPr/>
          <p:nvPr/>
        </p:nvSpPr>
        <p:spPr>
          <a:xfrm>
            <a:off x="0" y="1"/>
            <a:ext cx="3191461" cy="2137420"/>
          </a:xfrm>
          <a:prstGeom prst="rect">
            <a:avLst/>
          </a:prstGeom>
          <a:solidFill>
            <a:schemeClr val="bg1">
              <a:lumMod val="85000"/>
              <a:alpha val="70000"/>
            </a:schemeClr>
          </a:solidFill>
          <a:ln w="12700" cap="flat" cmpd="sng" algn="ctr">
            <a:noFill/>
            <a:prstDash val="solid"/>
            <a:miter lim="800000"/>
          </a:ln>
          <a:effectLst/>
        </p:spPr>
        <p:txBody>
          <a:bodyPr vert="horz" rtlCol="0" anchor="t"/>
          <a:lstStyle/>
          <a:p>
            <a:pPr algn="ctr"/>
            <a:endParaRPr lang="zh-CN" altLang="en-US" sz="2800" dirty="0">
              <a:solidFill>
                <a:schemeClr val="bg1"/>
              </a:solidFill>
              <a:latin typeface="方正粗宋简体"/>
              <a:ea typeface="方正粗宋简体"/>
            </a:endParaRPr>
          </a:p>
        </p:txBody>
      </p:sp>
      <p:sp>
        <p:nvSpPr>
          <p:cNvPr id="4" name="矩形 4"/>
          <p:cNvSpPr/>
          <p:nvPr/>
        </p:nvSpPr>
        <p:spPr>
          <a:xfrm>
            <a:off x="-1" y="2137420"/>
            <a:ext cx="6897041" cy="1440160"/>
          </a:xfrm>
          <a:prstGeom prst="rect">
            <a:avLst/>
          </a:prstGeom>
          <a:solidFill>
            <a:srgbClr val="0072C6"/>
          </a:solidFill>
          <a:ln w="12700" cap="flat" cmpd="sng" algn="ctr">
            <a:noFill/>
            <a:prstDash val="solid"/>
            <a:miter lim="800000"/>
          </a:ln>
          <a:effectLst/>
        </p:spPr>
        <p:txBody>
          <a:bodyPr rtlCol="0" anchor="ctr"/>
          <a:lstStyle/>
          <a:p>
            <a:pPr algn="ctr"/>
            <a:r>
              <a:rPr lang="zh-CN" altLang="en-US" sz="4800" b="1" dirty="0" smtClean="0">
                <a:solidFill>
                  <a:schemeClr val="bg1"/>
                </a:solidFill>
                <a:latin typeface="黑体" pitchFamily="49" charset="-122"/>
                <a:ea typeface="黑体" pitchFamily="49" charset="-122"/>
              </a:rPr>
              <a:t>引言</a:t>
            </a:r>
            <a:endParaRPr lang="zh-CN" altLang="en-US" sz="4800" b="1" dirty="0">
              <a:solidFill>
                <a:schemeClr val="bg1"/>
              </a:solidFill>
              <a:latin typeface="黑体" pitchFamily="49" charset="-122"/>
              <a:ea typeface="黑体" pitchFamily="49" charset="-122"/>
            </a:endParaRPr>
          </a:p>
        </p:txBody>
      </p:sp>
      <p:pic>
        <p:nvPicPr>
          <p:cNvPr id="5" name="图片 4"/>
          <p:cNvPicPr>
            <a:picLocks noChangeAspect="1"/>
          </p:cNvPicPr>
          <p:nvPr/>
        </p:nvPicPr>
        <p:blipFill rotWithShape="1">
          <a:blip r:embed="rId2" cstate="print">
            <a:extLst>
              <a:ext uri="{28A0092B-C50C-407E-A947-70E740481C1C}">
                <a14:useLocalDpi xmlns:a14="http://schemas.microsoft.com/office/drawing/2010/main" xmlns="" val="0"/>
              </a:ext>
            </a:extLst>
          </a:blip>
          <a:srcRect b="4047"/>
          <a:stretch/>
        </p:blipFill>
        <p:spPr>
          <a:xfrm>
            <a:off x="6897041" y="2137420"/>
            <a:ext cx="2246959" cy="1440160"/>
          </a:xfrm>
          <a:prstGeom prst="rect">
            <a:avLst/>
          </a:prstGeom>
        </p:spPr>
      </p:pic>
      <p:sp>
        <p:nvSpPr>
          <p:cNvPr id="6" name="文本框 4"/>
          <p:cNvSpPr txBox="1"/>
          <p:nvPr/>
        </p:nvSpPr>
        <p:spPr>
          <a:xfrm>
            <a:off x="251520" y="1213510"/>
            <a:ext cx="3096344" cy="707886"/>
          </a:xfrm>
          <a:prstGeom prst="rect">
            <a:avLst/>
          </a:prstGeom>
          <a:noFill/>
        </p:spPr>
        <p:txBody>
          <a:bodyPr wrap="square" rtlCol="0">
            <a:spAutoFit/>
          </a:bodyPr>
          <a:lstStyle/>
          <a:p>
            <a:r>
              <a:rPr lang="zh-CN" altLang="en-US" sz="4000" b="1" dirty="0" smtClean="0">
                <a:solidFill>
                  <a:schemeClr val="accent1"/>
                </a:solidFill>
                <a:latin typeface="微软雅黑" panose="020B0503020204020204" pitchFamily="34" charset="-122"/>
                <a:ea typeface="微软雅黑" panose="020B0503020204020204" pitchFamily="34" charset="-122"/>
              </a:rPr>
              <a:t>第一章</a:t>
            </a:r>
            <a:endParaRPr lang="zh-CN" altLang="en-US" sz="4000" b="1" dirty="0">
              <a:solidFill>
                <a:schemeClr val="accent1"/>
              </a:solidFill>
              <a:latin typeface="Adobe Gothic Std B" panose="020B0800000000000000" pitchFamily="34" charset="-128"/>
            </a:endParaRPr>
          </a:p>
        </p:txBody>
      </p:sp>
      <p:sp>
        <p:nvSpPr>
          <p:cNvPr id="7" name="矩形 4"/>
          <p:cNvSpPr/>
          <p:nvPr/>
        </p:nvSpPr>
        <p:spPr>
          <a:xfrm>
            <a:off x="6897040" y="3577580"/>
            <a:ext cx="2246960" cy="2120870"/>
          </a:xfrm>
          <a:prstGeom prst="rect">
            <a:avLst/>
          </a:prstGeom>
          <a:solidFill>
            <a:schemeClr val="bg2">
              <a:lumMod val="75000"/>
              <a:alpha val="70000"/>
            </a:schemeClr>
          </a:solidFill>
          <a:ln w="12700" cap="flat" cmpd="sng" algn="ctr">
            <a:noFill/>
            <a:prstDash val="solid"/>
            <a:miter lim="800000"/>
          </a:ln>
          <a:effectLst/>
        </p:spPr>
        <p:txBody>
          <a:bodyPr vert="horz" rtlCol="0" anchor="t"/>
          <a:lstStyle/>
          <a:p>
            <a:pPr algn="ctr"/>
            <a:endParaRPr lang="zh-CN" altLang="en-US" sz="2800" dirty="0">
              <a:solidFill>
                <a:schemeClr val="bg1"/>
              </a:solidFill>
              <a:latin typeface="方正粗宋简体"/>
              <a:ea typeface="方正粗宋简体"/>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第一章    总则</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468246"/>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7250">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PPAP</a:t>
                      </a:r>
                      <a:r>
                        <a:rPr lang="zh-CN" altLang="en-US" sz="1800" b="1" dirty="0" smtClean="0">
                          <a:effectLst/>
                          <a:latin typeface="+mn-ea"/>
                          <a:ea typeface="+mn-ea"/>
                          <a:cs typeface="Times New Roman" panose="02020603050405020304" pitchFamily="18" charset="0"/>
                        </a:rPr>
                        <a:t>的提交</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087246">
                <a:tc>
                  <a:txBody>
                    <a:bodyPr/>
                    <a:lstStyle/>
                    <a:p>
                      <a:pPr algn="l">
                        <a:lnSpc>
                          <a:spcPts val="3000"/>
                        </a:lnSpc>
                        <a:buClr>
                          <a:schemeClr val="accent2"/>
                        </a:buClr>
                        <a:buSzPct val="85000"/>
                        <a:buFont typeface="Wingdings" pitchFamily="2" charset="2"/>
                        <a:buNone/>
                        <a:defRPr/>
                      </a:pPr>
                      <a:r>
                        <a:rPr lang="en-US" altLang="zh-CN" sz="1500" b="1" kern="1200" dirty="0" smtClean="0">
                          <a:solidFill>
                            <a:srgbClr val="FF0000"/>
                          </a:solidFill>
                          <a:latin typeface="+mj-ea"/>
                          <a:ea typeface="+mj-ea"/>
                          <a:cs typeface="+mn-cs"/>
                        </a:rPr>
                        <a:t>PPAP</a:t>
                      </a:r>
                      <a:r>
                        <a:rPr lang="zh-CN" altLang="en-US" sz="1500" b="1" kern="1200" dirty="0" smtClean="0">
                          <a:solidFill>
                            <a:srgbClr val="FF0000"/>
                          </a:solidFill>
                          <a:latin typeface="+mj-ea"/>
                          <a:ea typeface="+mj-ea"/>
                          <a:cs typeface="+mn-cs"/>
                        </a:rPr>
                        <a:t>的提交共有三种情况：</a:t>
                      </a:r>
                      <a:endParaRPr lang="en-US" altLang="zh-CN" sz="1500" b="1" kern="1200" dirty="0" smtClean="0">
                        <a:solidFill>
                          <a:srgbClr val="FF0000"/>
                        </a:solidFill>
                        <a:latin typeface="+mj-ea"/>
                        <a:ea typeface="+mj-ea"/>
                        <a:cs typeface="+mn-cs"/>
                      </a:endParaRPr>
                    </a:p>
                    <a:p>
                      <a:pPr marL="342900" indent="-342900" algn="l">
                        <a:lnSpc>
                          <a:spcPts val="3000"/>
                        </a:lnSpc>
                        <a:buClr>
                          <a:schemeClr val="accent2"/>
                        </a:buClr>
                        <a:buSzPct val="85000"/>
                        <a:buFont typeface="Wingdings" pitchFamily="2" charset="2"/>
                        <a:buAutoNum type="arabicPeriod"/>
                        <a:defRPr/>
                      </a:pPr>
                      <a:r>
                        <a:rPr lang="zh-CN" altLang="en-US" sz="1500" b="1" kern="1200" dirty="0" smtClean="0">
                          <a:solidFill>
                            <a:srgbClr val="FF0000"/>
                          </a:solidFill>
                          <a:latin typeface="+mj-ea"/>
                          <a:ea typeface="+mj-ea"/>
                          <a:cs typeface="+mn-cs"/>
                        </a:rPr>
                        <a:t>必须提交</a:t>
                      </a:r>
                      <a:endParaRPr lang="en-US" altLang="zh-CN" sz="1500" b="1" kern="1200" dirty="0" smtClean="0">
                        <a:solidFill>
                          <a:srgbClr val="FF0000"/>
                        </a:solidFill>
                        <a:latin typeface="+mj-ea"/>
                        <a:ea typeface="+mj-ea"/>
                        <a:cs typeface="+mn-cs"/>
                      </a:endParaRPr>
                    </a:p>
                    <a:p>
                      <a:pPr marL="342900" indent="-342900" algn="l">
                        <a:lnSpc>
                          <a:spcPts val="3000"/>
                        </a:lnSpc>
                        <a:buClr>
                          <a:schemeClr val="accent2"/>
                        </a:buClr>
                        <a:buSzPct val="85000"/>
                        <a:buFont typeface="Wingdings" pitchFamily="2" charset="2"/>
                        <a:buAutoNum type="arabicPeriod"/>
                        <a:defRPr/>
                      </a:pPr>
                      <a:r>
                        <a:rPr lang="zh-CN" altLang="en-US" sz="1500" b="1" kern="1200" dirty="0" smtClean="0">
                          <a:solidFill>
                            <a:srgbClr val="FF0000"/>
                          </a:solidFill>
                          <a:latin typeface="+mj-ea"/>
                          <a:ea typeface="+mj-ea"/>
                          <a:cs typeface="+mn-cs"/>
                        </a:rPr>
                        <a:t>等待顾客的通知</a:t>
                      </a:r>
                      <a:endParaRPr lang="en-US" altLang="zh-CN" sz="1500" b="1" kern="1200" dirty="0" smtClean="0">
                        <a:solidFill>
                          <a:srgbClr val="FF0000"/>
                        </a:solidFill>
                        <a:latin typeface="+mj-ea"/>
                        <a:ea typeface="+mj-ea"/>
                        <a:cs typeface="+mn-cs"/>
                      </a:endParaRPr>
                    </a:p>
                    <a:p>
                      <a:pPr marL="342900" indent="-342900" algn="l">
                        <a:lnSpc>
                          <a:spcPts val="3000"/>
                        </a:lnSpc>
                        <a:buClr>
                          <a:schemeClr val="accent2"/>
                        </a:buClr>
                        <a:buSzPct val="85000"/>
                        <a:buFont typeface="Wingdings" pitchFamily="2" charset="2"/>
                        <a:buAutoNum type="arabicPeriod"/>
                        <a:defRPr/>
                      </a:pPr>
                      <a:r>
                        <a:rPr lang="zh-CN" altLang="en-US" sz="1500" b="1" kern="1200" dirty="0" smtClean="0">
                          <a:solidFill>
                            <a:srgbClr val="FF0000"/>
                          </a:solidFill>
                          <a:latin typeface="+mj-ea"/>
                          <a:ea typeface="+mj-ea"/>
                          <a:cs typeface="+mn-cs"/>
                        </a:rPr>
                        <a:t>不需要提交</a:t>
                      </a:r>
                      <a:endParaRPr lang="en-US" altLang="zh-CN" sz="1500" b="1" kern="1200" dirty="0" smtClean="0">
                        <a:solidFill>
                          <a:srgbClr val="FF0000"/>
                        </a:solidFill>
                        <a:latin typeface="+mj-ea"/>
                        <a:ea typeface="+mj-ea"/>
                        <a:cs typeface="+mn-cs"/>
                      </a:endParaRPr>
                    </a:p>
                    <a:p>
                      <a:pPr marL="342900" indent="-342900" algn="l">
                        <a:lnSpc>
                          <a:spcPts val="3000"/>
                        </a:lnSpc>
                        <a:buClr>
                          <a:schemeClr val="accent2"/>
                        </a:buClr>
                        <a:buSzPct val="85000"/>
                        <a:buFont typeface="Wingdings" pitchFamily="2" charset="2"/>
                        <a:buNone/>
                        <a:defRPr/>
                      </a:pPr>
                      <a:endParaRPr lang="en-US" altLang="zh-CN" sz="1500" b="1" kern="1200" dirty="0" smtClean="0">
                        <a:solidFill>
                          <a:srgbClr val="FF0000"/>
                        </a:solidFill>
                        <a:latin typeface="+mj-ea"/>
                        <a:ea typeface="+mj-ea"/>
                        <a:cs typeface="+mn-cs"/>
                      </a:endParaRPr>
                    </a:p>
                    <a:p>
                      <a:pPr marL="342900" indent="-342900" algn="l">
                        <a:lnSpc>
                          <a:spcPts val="3000"/>
                        </a:lnSpc>
                        <a:buClr>
                          <a:schemeClr val="accent2"/>
                        </a:buClr>
                        <a:buSzPct val="85000"/>
                        <a:buFont typeface="Wingdings" pitchFamily="2" charset="2"/>
                        <a:buNone/>
                        <a:defRPr/>
                      </a:pPr>
                      <a:r>
                        <a:rPr lang="zh-CN" altLang="en-US" sz="1500" b="1" kern="1200" dirty="0" smtClean="0">
                          <a:solidFill>
                            <a:srgbClr val="000099"/>
                          </a:solidFill>
                          <a:latin typeface="+mj-ea"/>
                          <a:ea typeface="+mj-ea"/>
                          <a:cs typeface="+mn-cs"/>
                        </a:rPr>
                        <a:t>在出现下列情况下，组织必须向顾客提交：</a:t>
                      </a:r>
                      <a:endParaRPr lang="en-US" altLang="zh-CN" sz="1500" b="1" kern="1200" dirty="0" smtClean="0">
                        <a:solidFill>
                          <a:srgbClr val="000099"/>
                        </a:solidFill>
                        <a:latin typeface="+mj-ea"/>
                        <a:ea typeface="+mj-ea"/>
                        <a:cs typeface="+mn-cs"/>
                      </a:endParaRPr>
                    </a:p>
                    <a:p>
                      <a:pPr marL="342900" indent="-342900" algn="l">
                        <a:lnSpc>
                          <a:spcPts val="3000"/>
                        </a:lnSpc>
                        <a:buClr>
                          <a:schemeClr val="accent2"/>
                        </a:buClr>
                        <a:buSzPct val="85000"/>
                        <a:buFont typeface="Wingdings" pitchFamily="2" charset="2"/>
                        <a:buAutoNum type="arabicPeriod"/>
                        <a:defRPr/>
                      </a:pPr>
                      <a:r>
                        <a:rPr lang="zh-CN" altLang="en-US" sz="1500" b="1" kern="1200" dirty="0" smtClean="0">
                          <a:solidFill>
                            <a:srgbClr val="000099"/>
                          </a:solidFill>
                          <a:latin typeface="+mj-ea"/>
                          <a:ea typeface="+mj-ea"/>
                          <a:cs typeface="+mn-cs"/>
                        </a:rPr>
                        <a:t>一种新的零件或产品（即：以前未曾提供给某个顾客的某种零件、材料或颜色）。</a:t>
                      </a:r>
                      <a:endParaRPr lang="en-US" altLang="zh-CN" sz="1500" b="1" kern="1200" dirty="0" smtClean="0">
                        <a:solidFill>
                          <a:srgbClr val="000099"/>
                        </a:solidFill>
                        <a:latin typeface="+mj-ea"/>
                        <a:ea typeface="+mj-ea"/>
                        <a:cs typeface="+mn-cs"/>
                      </a:endParaRPr>
                    </a:p>
                    <a:p>
                      <a:pPr marL="342900" indent="-342900" algn="l">
                        <a:lnSpc>
                          <a:spcPts val="3000"/>
                        </a:lnSpc>
                        <a:buClr>
                          <a:schemeClr val="accent2"/>
                        </a:buClr>
                        <a:buSzPct val="85000"/>
                        <a:buFont typeface="Wingdings" pitchFamily="2" charset="2"/>
                        <a:buAutoNum type="arabicPeriod"/>
                        <a:defRPr/>
                      </a:pPr>
                      <a:r>
                        <a:rPr lang="zh-CN" altLang="en-US" sz="1500" b="1" kern="1200" dirty="0" smtClean="0">
                          <a:solidFill>
                            <a:srgbClr val="000099"/>
                          </a:solidFill>
                          <a:latin typeface="+mj-ea"/>
                          <a:ea typeface="+mj-ea"/>
                          <a:cs typeface="+mn-cs"/>
                        </a:rPr>
                        <a:t>对以前所提供不符合零件的纠正。</a:t>
                      </a:r>
                      <a:endParaRPr lang="en-US" altLang="zh-CN" sz="1500" b="1" kern="1200" dirty="0" smtClean="0">
                        <a:solidFill>
                          <a:srgbClr val="000099"/>
                        </a:solidFill>
                        <a:latin typeface="+mj-ea"/>
                        <a:ea typeface="+mj-ea"/>
                        <a:cs typeface="+mn-cs"/>
                      </a:endParaRPr>
                    </a:p>
                    <a:p>
                      <a:pPr marL="342900" indent="-342900" algn="l">
                        <a:lnSpc>
                          <a:spcPts val="3000"/>
                        </a:lnSpc>
                        <a:buClr>
                          <a:schemeClr val="accent2"/>
                        </a:buClr>
                        <a:buSzPct val="85000"/>
                        <a:buFont typeface="Wingdings" pitchFamily="2" charset="2"/>
                        <a:buAutoNum type="arabicPeriod"/>
                        <a:defRPr/>
                      </a:pPr>
                      <a:r>
                        <a:rPr lang="zh-CN" altLang="en-US" sz="1500" b="1" kern="1200" dirty="0" smtClean="0">
                          <a:solidFill>
                            <a:srgbClr val="000099"/>
                          </a:solidFill>
                          <a:latin typeface="+mj-ea"/>
                          <a:ea typeface="+mj-ea"/>
                          <a:cs typeface="+mn-cs"/>
                        </a:rPr>
                        <a:t>由于设计记录、规范或材料方面的工程变更从而引起产品的改变。</a:t>
                      </a:r>
                      <a:endParaRPr lang="en-US" altLang="zh-CN" sz="1500" b="1" kern="1200" dirty="0" smtClean="0">
                        <a:solidFill>
                          <a:srgbClr val="000099"/>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4"/>
          <p:cNvSpPr/>
          <p:nvPr/>
        </p:nvSpPr>
        <p:spPr>
          <a:xfrm>
            <a:off x="1" y="1"/>
            <a:ext cx="3191461" cy="2137420"/>
          </a:xfrm>
          <a:prstGeom prst="rect">
            <a:avLst/>
          </a:prstGeom>
          <a:solidFill>
            <a:schemeClr val="bg1">
              <a:lumMod val="85000"/>
              <a:alpha val="70000"/>
            </a:schemeClr>
          </a:solidFill>
          <a:ln w="12700" cap="flat" cmpd="sng" algn="ctr">
            <a:noFill/>
            <a:prstDash val="solid"/>
            <a:miter lim="800000"/>
          </a:ln>
          <a:effectLst/>
        </p:spPr>
        <p:txBody>
          <a:bodyPr vert="horz" rtlCol="0" anchor="t"/>
          <a:lstStyle/>
          <a:p>
            <a:pPr algn="ctr"/>
            <a:endParaRPr lang="zh-CN" altLang="en-US" sz="2800" dirty="0">
              <a:solidFill>
                <a:schemeClr val="bg1"/>
              </a:solidFill>
              <a:latin typeface="方正粗宋简体"/>
              <a:ea typeface="方正粗宋简体"/>
            </a:endParaRPr>
          </a:p>
        </p:txBody>
      </p:sp>
      <p:sp>
        <p:nvSpPr>
          <p:cNvPr id="4" name="矩形 4"/>
          <p:cNvSpPr/>
          <p:nvPr/>
        </p:nvSpPr>
        <p:spPr>
          <a:xfrm>
            <a:off x="0" y="2137420"/>
            <a:ext cx="6897041" cy="1440160"/>
          </a:xfrm>
          <a:prstGeom prst="rect">
            <a:avLst/>
          </a:prstGeom>
          <a:solidFill>
            <a:srgbClr val="0072C6"/>
          </a:solidFill>
          <a:ln w="12700" cap="flat" cmpd="sng" algn="ctr">
            <a:noFill/>
            <a:prstDash val="solid"/>
            <a:miter lim="800000"/>
          </a:ln>
          <a:effectLst/>
        </p:spPr>
        <p:txBody>
          <a:bodyPr rtlCol="0" anchor="ctr"/>
          <a:lstStyle/>
          <a:p>
            <a:pPr algn="ctr"/>
            <a:r>
              <a:rPr lang="en-US" altLang="zh-CN" sz="4800" b="1" dirty="0" smtClean="0">
                <a:solidFill>
                  <a:schemeClr val="bg1"/>
                </a:solidFill>
                <a:latin typeface="黑体" pitchFamily="49" charset="-122"/>
                <a:ea typeface="黑体" pitchFamily="49" charset="-122"/>
              </a:rPr>
              <a:t>PPAP</a:t>
            </a:r>
            <a:r>
              <a:rPr lang="zh-CN" altLang="en-US" sz="4800" b="1" dirty="0" smtClean="0">
                <a:solidFill>
                  <a:schemeClr val="bg1"/>
                </a:solidFill>
                <a:latin typeface="黑体" pitchFamily="49" charset="-122"/>
                <a:ea typeface="黑体" pitchFamily="49" charset="-122"/>
              </a:rPr>
              <a:t>的过程要求</a:t>
            </a:r>
            <a:endParaRPr lang="zh-CN" altLang="en-US" sz="4800" b="1" dirty="0">
              <a:solidFill>
                <a:schemeClr val="bg1"/>
              </a:solidFill>
              <a:latin typeface="黑体" pitchFamily="49" charset="-122"/>
              <a:ea typeface="黑体" pitchFamily="49" charset="-122"/>
            </a:endParaRPr>
          </a:p>
        </p:txBody>
      </p:sp>
      <p:pic>
        <p:nvPicPr>
          <p:cNvPr id="5" name="图片 4"/>
          <p:cNvPicPr>
            <a:picLocks noChangeAspect="1"/>
          </p:cNvPicPr>
          <p:nvPr/>
        </p:nvPicPr>
        <p:blipFill rotWithShape="1">
          <a:blip r:embed="rId2" cstate="print">
            <a:extLst>
              <a:ext uri="{28A0092B-C50C-407E-A947-70E740481C1C}">
                <a14:useLocalDpi xmlns:a14="http://schemas.microsoft.com/office/drawing/2010/main" xmlns="" val="0"/>
              </a:ext>
            </a:extLst>
          </a:blip>
          <a:srcRect b="4047"/>
          <a:stretch/>
        </p:blipFill>
        <p:spPr>
          <a:xfrm>
            <a:off x="6897041" y="2137420"/>
            <a:ext cx="2246959" cy="1440160"/>
          </a:xfrm>
          <a:prstGeom prst="rect">
            <a:avLst/>
          </a:prstGeom>
        </p:spPr>
      </p:pic>
      <p:sp>
        <p:nvSpPr>
          <p:cNvPr id="6" name="文本框 4"/>
          <p:cNvSpPr txBox="1"/>
          <p:nvPr/>
        </p:nvSpPr>
        <p:spPr>
          <a:xfrm>
            <a:off x="251521" y="1213510"/>
            <a:ext cx="3096344" cy="707886"/>
          </a:xfrm>
          <a:prstGeom prst="rect">
            <a:avLst/>
          </a:prstGeom>
          <a:noFill/>
        </p:spPr>
        <p:txBody>
          <a:bodyPr wrap="square" rtlCol="0">
            <a:spAutoFit/>
          </a:bodyPr>
          <a:lstStyle/>
          <a:p>
            <a:r>
              <a:rPr lang="zh-CN" altLang="en-US" sz="4000" b="1" dirty="0" smtClean="0">
                <a:solidFill>
                  <a:schemeClr val="accent1"/>
                </a:solidFill>
                <a:latin typeface="微软雅黑" panose="020B0503020204020204" pitchFamily="34" charset="-122"/>
                <a:ea typeface="微软雅黑" panose="020B0503020204020204" pitchFamily="34" charset="-122"/>
              </a:rPr>
              <a:t>第二章</a:t>
            </a:r>
            <a:endParaRPr lang="zh-CN" altLang="en-US" sz="4000" b="1" dirty="0">
              <a:solidFill>
                <a:schemeClr val="accent1"/>
              </a:solidFill>
              <a:latin typeface="Adobe Gothic Std B" panose="020B0800000000000000" pitchFamily="34" charset="-128"/>
            </a:endParaRPr>
          </a:p>
        </p:txBody>
      </p:sp>
      <p:sp>
        <p:nvSpPr>
          <p:cNvPr id="7" name="矩形 4"/>
          <p:cNvSpPr/>
          <p:nvPr/>
        </p:nvSpPr>
        <p:spPr>
          <a:xfrm>
            <a:off x="6897040" y="3577580"/>
            <a:ext cx="2246960" cy="2120870"/>
          </a:xfrm>
          <a:prstGeom prst="rect">
            <a:avLst/>
          </a:prstGeom>
          <a:solidFill>
            <a:schemeClr val="bg2">
              <a:lumMod val="75000"/>
              <a:alpha val="70000"/>
            </a:schemeClr>
          </a:solidFill>
          <a:ln w="12700" cap="flat" cmpd="sng" algn="ctr">
            <a:noFill/>
            <a:prstDash val="solid"/>
            <a:miter lim="800000"/>
          </a:ln>
          <a:effectLst/>
        </p:spPr>
        <p:txBody>
          <a:bodyPr vert="horz" rtlCol="0" anchor="t"/>
          <a:lstStyle/>
          <a:p>
            <a:pPr algn="ctr"/>
            <a:endParaRPr lang="zh-CN" altLang="en-US" sz="2800" dirty="0">
              <a:solidFill>
                <a:schemeClr val="bg1"/>
              </a:solidFill>
              <a:latin typeface="方正粗宋简体"/>
              <a:ea typeface="方正粗宋简体"/>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第二章    </a:t>
            </a:r>
            <a:r>
              <a:rPr lang="en-US" altLang="zh-CN" dirty="0" smtClean="0"/>
              <a:t>PPAP</a:t>
            </a:r>
            <a:r>
              <a:rPr lang="zh-CN" altLang="en-US" dirty="0" smtClean="0"/>
              <a:t>的过程要求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468246"/>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7250">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1. </a:t>
                      </a:r>
                      <a:r>
                        <a:rPr lang="zh-CN" altLang="en-US" sz="1800" b="1" dirty="0" smtClean="0">
                          <a:effectLst/>
                          <a:latin typeface="+mn-ea"/>
                          <a:ea typeface="+mn-ea"/>
                          <a:cs typeface="Times New Roman" panose="02020603050405020304" pitchFamily="18" charset="0"/>
                        </a:rPr>
                        <a:t>有效的生产</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087246">
                <a:tc>
                  <a:txBody>
                    <a:bodyPr/>
                    <a:lstStyle/>
                    <a:p>
                      <a:pPr algn="l">
                        <a:lnSpc>
                          <a:spcPts val="3000"/>
                        </a:lnSpc>
                        <a:spcBef>
                          <a:spcPts val="600"/>
                        </a:spcBef>
                        <a:spcAft>
                          <a:spcPts val="600"/>
                        </a:spcAft>
                        <a:buClr>
                          <a:schemeClr val="accent2"/>
                        </a:buClr>
                        <a:buSzPct val="85000"/>
                        <a:buFont typeface="Wingdings" pitchFamily="2" charset="2"/>
                        <a:buNone/>
                        <a:defRPr/>
                      </a:pPr>
                      <a:r>
                        <a:rPr lang="zh-CN" altLang="en-US" sz="1500" b="1" kern="1200" dirty="0" smtClean="0">
                          <a:solidFill>
                            <a:srgbClr val="000099"/>
                          </a:solidFill>
                          <a:latin typeface="+mj-ea"/>
                          <a:ea typeface="+mj-ea"/>
                          <a:cs typeface="+mn-cs"/>
                        </a:rPr>
                        <a:t>对于生产件：</a:t>
                      </a:r>
                      <a:r>
                        <a:rPr lang="zh-CN" altLang="en-US" sz="1500" b="1" kern="1200" dirty="0" smtClean="0">
                          <a:solidFill>
                            <a:srgbClr val="FF0000"/>
                          </a:solidFill>
                          <a:latin typeface="+mj-ea"/>
                          <a:ea typeface="+mj-ea"/>
                          <a:cs typeface="+mn-cs"/>
                        </a:rPr>
                        <a:t>用于</a:t>
                      </a:r>
                      <a:r>
                        <a:rPr lang="en-US" altLang="zh-CN" sz="1500" b="1" kern="1200" dirty="0" smtClean="0">
                          <a:solidFill>
                            <a:srgbClr val="FF0000"/>
                          </a:solidFill>
                          <a:latin typeface="+mj-ea"/>
                          <a:ea typeface="+mj-ea"/>
                          <a:cs typeface="+mn-cs"/>
                        </a:rPr>
                        <a:t>PPAP</a:t>
                      </a:r>
                      <a:r>
                        <a:rPr lang="zh-CN" altLang="en-US" sz="1500" b="1" kern="1200" dirty="0" smtClean="0">
                          <a:solidFill>
                            <a:srgbClr val="FF0000"/>
                          </a:solidFill>
                          <a:latin typeface="+mj-ea"/>
                          <a:ea typeface="+mj-ea"/>
                          <a:cs typeface="+mn-cs"/>
                        </a:rPr>
                        <a:t>的产品，必须取自</a:t>
                      </a:r>
                      <a:r>
                        <a:rPr lang="zh-CN" altLang="en-US" sz="1500" b="1" kern="1200" dirty="0" smtClean="0">
                          <a:solidFill>
                            <a:srgbClr val="008000"/>
                          </a:solidFill>
                          <a:latin typeface="+mj-ea"/>
                          <a:ea typeface="+mj-ea"/>
                          <a:cs typeface="+mn-cs"/>
                        </a:rPr>
                        <a:t>有效的生产</a:t>
                      </a:r>
                      <a:r>
                        <a:rPr lang="zh-CN" altLang="en-US" sz="1500" b="1" kern="1200" dirty="0" smtClean="0">
                          <a:solidFill>
                            <a:srgbClr val="FF0000"/>
                          </a:solidFill>
                          <a:latin typeface="+mj-ea"/>
                          <a:ea typeface="+mj-ea"/>
                          <a:cs typeface="+mn-cs"/>
                        </a:rPr>
                        <a:t>：该生产过程必须是</a:t>
                      </a:r>
                      <a:r>
                        <a:rPr lang="en-US" altLang="zh-CN" sz="1500" b="1" kern="1200" dirty="0" smtClean="0">
                          <a:solidFill>
                            <a:srgbClr val="FF0000"/>
                          </a:solidFill>
                          <a:latin typeface="+mj-ea"/>
                          <a:ea typeface="+mj-ea"/>
                          <a:cs typeface="+mn-cs"/>
                        </a:rPr>
                        <a:t>1</a:t>
                      </a:r>
                      <a:r>
                        <a:rPr lang="zh-CN" altLang="en-US" sz="1500" b="1" kern="1200" dirty="0" smtClean="0">
                          <a:solidFill>
                            <a:srgbClr val="FF0000"/>
                          </a:solidFill>
                          <a:latin typeface="+mj-ea"/>
                          <a:ea typeface="+mj-ea"/>
                          <a:cs typeface="+mn-cs"/>
                        </a:rPr>
                        <a:t>小时到</a:t>
                      </a:r>
                      <a:r>
                        <a:rPr lang="en-US" altLang="zh-CN" sz="1500" b="1" kern="1200" dirty="0" smtClean="0">
                          <a:solidFill>
                            <a:srgbClr val="FF0000"/>
                          </a:solidFill>
                          <a:latin typeface="+mj-ea"/>
                          <a:ea typeface="+mj-ea"/>
                          <a:cs typeface="+mn-cs"/>
                        </a:rPr>
                        <a:t>8</a:t>
                      </a:r>
                      <a:r>
                        <a:rPr lang="zh-CN" altLang="en-US" sz="1500" b="1" kern="1200" dirty="0" smtClean="0">
                          <a:solidFill>
                            <a:srgbClr val="FF0000"/>
                          </a:solidFill>
                          <a:latin typeface="+mj-ea"/>
                          <a:ea typeface="+mj-ea"/>
                          <a:cs typeface="+mn-cs"/>
                        </a:rPr>
                        <a:t>小时的量产，且规定的生产数量至少为</a:t>
                      </a:r>
                      <a:r>
                        <a:rPr lang="en-US" altLang="zh-CN" sz="1500" b="1" kern="1200" dirty="0" smtClean="0">
                          <a:solidFill>
                            <a:srgbClr val="FF0000"/>
                          </a:solidFill>
                          <a:latin typeface="+mj-ea"/>
                          <a:ea typeface="+mj-ea"/>
                          <a:cs typeface="+mn-cs"/>
                        </a:rPr>
                        <a:t>300</a:t>
                      </a:r>
                      <a:r>
                        <a:rPr lang="zh-CN" altLang="en-US" sz="1500" b="1" kern="1200" dirty="0" smtClean="0">
                          <a:solidFill>
                            <a:srgbClr val="FF0000"/>
                          </a:solidFill>
                          <a:latin typeface="+mj-ea"/>
                          <a:ea typeface="+mj-ea"/>
                          <a:cs typeface="+mn-cs"/>
                        </a:rPr>
                        <a:t>件连续生产的零件，除非有经授权的顾客代表的另行规定。</a:t>
                      </a:r>
                      <a:endParaRPr lang="en-US" altLang="zh-CN" sz="1500" b="1" kern="1200" dirty="0" smtClean="0">
                        <a:solidFill>
                          <a:srgbClr val="FF0000"/>
                        </a:solidFill>
                        <a:latin typeface="+mj-ea"/>
                        <a:ea typeface="+mj-ea"/>
                        <a:cs typeface="+mn-cs"/>
                      </a:endParaRPr>
                    </a:p>
                    <a:p>
                      <a:pPr algn="l">
                        <a:lnSpc>
                          <a:spcPts val="3000"/>
                        </a:lnSpc>
                        <a:spcBef>
                          <a:spcPts val="600"/>
                        </a:spcBef>
                        <a:spcAft>
                          <a:spcPts val="600"/>
                        </a:spcAft>
                        <a:buClr>
                          <a:schemeClr val="accent2"/>
                        </a:buClr>
                        <a:buSzPct val="85000"/>
                        <a:buFont typeface="Wingdings" pitchFamily="2" charset="2"/>
                        <a:buNone/>
                        <a:defRPr/>
                      </a:pPr>
                      <a:r>
                        <a:rPr lang="zh-CN" altLang="en-US" sz="1500" b="1" kern="1200" dirty="0" smtClean="0">
                          <a:solidFill>
                            <a:srgbClr val="008000"/>
                          </a:solidFill>
                          <a:latin typeface="+mj-ea"/>
                          <a:ea typeface="+mj-ea"/>
                          <a:cs typeface="+mn-cs"/>
                        </a:rPr>
                        <a:t>有效的生产</a:t>
                      </a:r>
                      <a:r>
                        <a:rPr lang="zh-CN" altLang="en-US" sz="1500" b="1" kern="1200" dirty="0" smtClean="0">
                          <a:solidFill>
                            <a:srgbClr val="FF0000"/>
                          </a:solidFill>
                          <a:latin typeface="+mj-ea"/>
                          <a:ea typeface="+mj-ea"/>
                          <a:cs typeface="+mn-cs"/>
                        </a:rPr>
                        <a:t>：在生产现场使用的、与量产环境相同的工装、量具、过程、材料和操作人员。来自每个生产过程的零件</a:t>
                      </a:r>
                      <a:r>
                        <a:rPr lang="zh-CN" altLang="en-US" sz="1500" b="1" kern="1200" dirty="0" smtClean="0">
                          <a:solidFill>
                            <a:srgbClr val="000099"/>
                          </a:solidFill>
                          <a:latin typeface="+mj-ea"/>
                          <a:ea typeface="+mj-ea"/>
                          <a:cs typeface="+mn-cs"/>
                        </a:rPr>
                        <a:t>（可重复的装配线、一模多腔的模具、成型模、工具或模型的每一个位置）</a:t>
                      </a:r>
                      <a:r>
                        <a:rPr lang="zh-CN" altLang="en-US" sz="1500" b="1" kern="1200" dirty="0" smtClean="0">
                          <a:solidFill>
                            <a:srgbClr val="FF0000"/>
                          </a:solidFill>
                          <a:latin typeface="+mj-ea"/>
                          <a:ea typeface="+mj-ea"/>
                          <a:cs typeface="+mn-cs"/>
                        </a:rPr>
                        <a:t>，都必须进行测量，并对代表性零件进行试验。</a:t>
                      </a:r>
                      <a:endParaRPr lang="en-US" altLang="zh-CN" sz="1500" b="1" kern="1200" dirty="0" smtClean="0">
                        <a:solidFill>
                          <a:srgbClr val="FF0000"/>
                        </a:solidFill>
                        <a:latin typeface="+mj-ea"/>
                        <a:ea typeface="+mj-ea"/>
                        <a:cs typeface="+mn-cs"/>
                      </a:endParaRPr>
                    </a:p>
                    <a:p>
                      <a:pPr algn="l">
                        <a:lnSpc>
                          <a:spcPts val="3000"/>
                        </a:lnSpc>
                        <a:spcBef>
                          <a:spcPts val="600"/>
                        </a:spcBef>
                        <a:spcAft>
                          <a:spcPts val="600"/>
                        </a:spcAft>
                        <a:buClr>
                          <a:schemeClr val="accent2"/>
                        </a:buClr>
                        <a:buSzPct val="85000"/>
                        <a:buFont typeface="Wingdings" pitchFamily="2" charset="2"/>
                        <a:buNone/>
                        <a:defRPr/>
                      </a:pPr>
                      <a:r>
                        <a:rPr lang="zh-CN" altLang="en-US" sz="1500" b="1" kern="1200" dirty="0" smtClean="0">
                          <a:solidFill>
                            <a:srgbClr val="000099"/>
                          </a:solidFill>
                          <a:latin typeface="+mj-ea"/>
                          <a:ea typeface="+mj-ea"/>
                          <a:cs typeface="+mn-cs"/>
                        </a:rPr>
                        <a:t>对于散装材料：“</a:t>
                      </a:r>
                      <a:r>
                        <a:rPr lang="zh-CN" altLang="en-US" sz="1500" b="1" kern="1200" dirty="0" smtClean="0">
                          <a:solidFill>
                            <a:srgbClr val="FF0000"/>
                          </a:solidFill>
                          <a:latin typeface="+mj-ea"/>
                          <a:ea typeface="+mj-ea"/>
                          <a:cs typeface="+mn-cs"/>
                        </a:rPr>
                        <a:t>零件”没有具体数量的要求，提交的样件必须出自“稳定的”加工过程。</a:t>
                      </a:r>
                      <a:endParaRPr lang="en-US" altLang="zh-CN" sz="1500" b="1" kern="1200" dirty="0" smtClean="0">
                        <a:solidFill>
                          <a:srgbClr val="FF0000"/>
                        </a:solidFill>
                        <a:latin typeface="+mj-ea"/>
                        <a:ea typeface="+mj-ea"/>
                        <a:cs typeface="+mn-cs"/>
                      </a:endParaRPr>
                    </a:p>
                    <a:p>
                      <a:pPr algn="l">
                        <a:lnSpc>
                          <a:spcPts val="3000"/>
                        </a:lnSpc>
                        <a:spcBef>
                          <a:spcPts val="600"/>
                        </a:spcBef>
                        <a:spcAft>
                          <a:spcPts val="600"/>
                        </a:spcAft>
                        <a:buClr>
                          <a:schemeClr val="accent2"/>
                        </a:buClr>
                        <a:buSzPct val="85000"/>
                        <a:buFont typeface="Wingdings" pitchFamily="2" charset="2"/>
                        <a:buNone/>
                        <a:defRPr/>
                      </a:pPr>
                      <a:r>
                        <a:rPr lang="zh-CN" altLang="en-US" sz="1500" b="1" kern="1200" dirty="0" smtClean="0">
                          <a:solidFill>
                            <a:srgbClr val="008000"/>
                          </a:solidFill>
                          <a:latin typeface="+mj-ea"/>
                          <a:ea typeface="+mj-ea"/>
                          <a:cs typeface="+mn-cs"/>
                        </a:rPr>
                        <a:t>注：对于散装材料，通常用现有的产品生产记录来估计初期过程能力或新的和类似产品的性能。如果在生产记录中没有类似散装材料的产品或技术，则在证实其过程能力或性能足够达到量产之前，可实施遏制计划，除非顾客另有规定。</a:t>
                      </a:r>
                      <a:endParaRPr lang="en-US" altLang="zh-CN" sz="1500" b="1" kern="1200" dirty="0" smtClean="0">
                        <a:solidFill>
                          <a:srgbClr val="008000"/>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ph type="title"/>
          </p:nvPr>
        </p:nvSpPr>
        <p:spPr>
          <a:xfrm>
            <a:off x="294126" y="121568"/>
            <a:ext cx="5832475" cy="647700"/>
          </a:xfrm>
        </p:spPr>
        <p:txBody>
          <a:bodyPr/>
          <a:lstStyle/>
          <a:p>
            <a:r>
              <a:rPr lang="zh-CN" altLang="en-US" dirty="0" smtClean="0"/>
              <a:t>第二章    </a:t>
            </a:r>
            <a:r>
              <a:rPr lang="en-US" altLang="zh-CN" dirty="0" smtClean="0"/>
              <a:t>PPAP</a:t>
            </a:r>
            <a:r>
              <a:rPr lang="zh-CN" altLang="en-US" dirty="0" smtClean="0"/>
              <a:t>的过程要求</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xmlns="" val="992678773"/>
              </p:ext>
            </p:extLst>
          </p:nvPr>
        </p:nvGraphicFramePr>
        <p:xfrm>
          <a:off x="324472" y="841276"/>
          <a:ext cx="8496000" cy="4464496"/>
        </p:xfrm>
        <a:graphic>
          <a:graphicData uri="http://schemas.openxmlformats.org/drawingml/2006/table">
            <a:tbl>
              <a:tblPr firstRow="1" firstCol="1" bandRow="1">
                <a:tableStyleId>{5A111915-BE36-4E01-A7E5-04B1672EAD32}</a:tableStyleId>
              </a:tblPr>
              <a:tblGrid>
                <a:gridCol w="8496000">
                  <a:extLst>
                    <a:ext uri="{9D8B030D-6E8A-4147-A177-3AD203B41FA5}">
                      <a16:colId xmlns:a16="http://schemas.microsoft.com/office/drawing/2014/main" xmlns="" val="4068764066"/>
                    </a:ext>
                  </a:extLst>
                </a:gridCol>
              </a:tblGrid>
              <a:tr h="377250">
                <a:tc>
                  <a:txBody>
                    <a:bodyPr/>
                    <a:lstStyle/>
                    <a:p>
                      <a:pPr marL="0" marR="0" indent="0" algn="l" defTabSz="914400" rtl="0" eaLnBrk="1" fontAlgn="auto" latinLnBrk="0" hangingPunct="1">
                        <a:lnSpc>
                          <a:spcPts val="3000"/>
                        </a:lnSpc>
                        <a:spcBef>
                          <a:spcPts val="0"/>
                        </a:spcBef>
                        <a:spcAft>
                          <a:spcPts val="0"/>
                        </a:spcAft>
                        <a:buClrTx/>
                        <a:buSzTx/>
                        <a:buFontTx/>
                        <a:buNone/>
                        <a:tabLst/>
                        <a:defRPr/>
                      </a:pPr>
                      <a:r>
                        <a:rPr lang="en-US" altLang="zh-CN" sz="1800" b="1" dirty="0" smtClean="0">
                          <a:effectLst/>
                          <a:latin typeface="+mn-ea"/>
                          <a:ea typeface="+mn-ea"/>
                          <a:cs typeface="Times New Roman" panose="02020603050405020304" pitchFamily="18" charset="0"/>
                        </a:rPr>
                        <a:t>2. PPAP</a:t>
                      </a:r>
                      <a:r>
                        <a:rPr lang="zh-CN" altLang="en-US" sz="1800" b="1" dirty="0" smtClean="0">
                          <a:effectLst/>
                          <a:latin typeface="+mn-ea"/>
                          <a:ea typeface="+mn-ea"/>
                          <a:cs typeface="Times New Roman" panose="02020603050405020304" pitchFamily="18" charset="0"/>
                        </a:rPr>
                        <a:t>要求</a:t>
                      </a:r>
                      <a:r>
                        <a:rPr lang="en-US" altLang="zh-CN" sz="1800" b="1" dirty="0" smtClean="0">
                          <a:effectLst/>
                          <a:latin typeface="+mn-ea"/>
                          <a:ea typeface="+mn-ea"/>
                          <a:cs typeface="Times New Roman" panose="02020603050405020304" pitchFamily="18" charset="0"/>
                        </a:rPr>
                        <a:t>——2.1 </a:t>
                      </a:r>
                      <a:r>
                        <a:rPr lang="zh-CN" altLang="en-US" sz="1800" b="1" dirty="0" smtClean="0">
                          <a:effectLst/>
                          <a:latin typeface="+mn-ea"/>
                          <a:ea typeface="+mn-ea"/>
                          <a:cs typeface="Times New Roman" panose="02020603050405020304" pitchFamily="18" charset="0"/>
                        </a:rPr>
                        <a:t>设计记录</a:t>
                      </a:r>
                      <a:endParaRPr lang="zh-CN" altLang="en-US" sz="1800" b="1" dirty="0" smtClean="0">
                        <a:solidFill>
                          <a:srgbClr val="FF0000"/>
                        </a:solidFill>
                        <a:latin typeface="黑体" pitchFamily="49" charset="-122"/>
                        <a:ea typeface="黑体" pitchFamily="49" charset="-122"/>
                      </a:endParaRPr>
                    </a:p>
                  </a:txBody>
                  <a:tcPr marL="68580" marR="68580" marT="0" marB="0"/>
                </a:tc>
                <a:extLst>
                  <a:ext uri="{0D108BD9-81ED-4DB2-BD59-A6C34878D82A}">
                    <a16:rowId xmlns:a16="http://schemas.microsoft.com/office/drawing/2014/main" xmlns="" val="572310406"/>
                  </a:ext>
                </a:extLst>
              </a:tr>
              <a:tr h="4087246">
                <a:tc>
                  <a:txBody>
                    <a:bodyPr/>
                    <a:lstStyle/>
                    <a:p>
                      <a:pPr algn="l">
                        <a:lnSpc>
                          <a:spcPts val="3000"/>
                        </a:lnSpc>
                        <a:spcBef>
                          <a:spcPts val="600"/>
                        </a:spcBef>
                        <a:spcAft>
                          <a:spcPts val="600"/>
                        </a:spcAft>
                        <a:buClr>
                          <a:schemeClr val="accent2"/>
                        </a:buClr>
                        <a:buSzPct val="85000"/>
                        <a:buFont typeface="Wingdings" pitchFamily="2" charset="2"/>
                        <a:buNone/>
                        <a:defRPr/>
                      </a:pPr>
                      <a:r>
                        <a:rPr lang="zh-CN" altLang="en-US" sz="1500" b="1" kern="1200" dirty="0" smtClean="0">
                          <a:solidFill>
                            <a:srgbClr val="FF0000"/>
                          </a:solidFill>
                          <a:latin typeface="+mj-ea"/>
                          <a:ea typeface="+mj-ea"/>
                          <a:cs typeface="+mn-cs"/>
                        </a:rPr>
                        <a:t>       组织必须具备可销售产品</a:t>
                      </a:r>
                      <a:r>
                        <a:rPr lang="en-US" altLang="zh-CN" sz="1500" b="1" kern="1200" dirty="0" smtClean="0">
                          <a:solidFill>
                            <a:srgbClr val="FF0000"/>
                          </a:solidFill>
                          <a:latin typeface="+mj-ea"/>
                          <a:ea typeface="+mj-ea"/>
                          <a:cs typeface="+mn-cs"/>
                        </a:rPr>
                        <a:t>/</a:t>
                      </a:r>
                      <a:r>
                        <a:rPr lang="zh-CN" altLang="en-US" sz="1500" b="1" kern="1200" dirty="0" smtClean="0">
                          <a:solidFill>
                            <a:srgbClr val="FF0000"/>
                          </a:solidFill>
                          <a:latin typeface="+mj-ea"/>
                          <a:ea typeface="+mj-ea"/>
                          <a:cs typeface="+mn-cs"/>
                        </a:rPr>
                        <a:t>零件的设计记录，包括组件的设计记录或可销售产品</a:t>
                      </a:r>
                      <a:r>
                        <a:rPr lang="en-US" altLang="zh-CN" sz="1500" b="1" kern="1200" dirty="0" smtClean="0">
                          <a:solidFill>
                            <a:srgbClr val="FF0000"/>
                          </a:solidFill>
                          <a:latin typeface="+mj-ea"/>
                          <a:ea typeface="+mj-ea"/>
                          <a:cs typeface="+mn-cs"/>
                        </a:rPr>
                        <a:t>/</a:t>
                      </a:r>
                      <a:r>
                        <a:rPr lang="zh-CN" altLang="en-US" sz="1500" b="1" kern="1200" dirty="0" smtClean="0">
                          <a:solidFill>
                            <a:srgbClr val="FF0000"/>
                          </a:solidFill>
                          <a:latin typeface="+mj-ea"/>
                          <a:ea typeface="+mj-ea"/>
                          <a:cs typeface="+mn-cs"/>
                        </a:rPr>
                        <a:t>零件的详细信息。如果设计记录是以电子档案形式存在（如数学数据），则组织必须制作一份文件拷贝（如带有图例、几何尺寸与公差</a:t>
                      </a:r>
                      <a:r>
                        <a:rPr lang="en-US" altLang="zh-CN" sz="1500" b="1" kern="1200" dirty="0" smtClean="0">
                          <a:solidFill>
                            <a:srgbClr val="FF0000"/>
                          </a:solidFill>
                          <a:latin typeface="+mj-ea"/>
                          <a:ea typeface="+mj-ea"/>
                          <a:cs typeface="+mn-cs"/>
                        </a:rPr>
                        <a:t>[GD&amp;T]</a:t>
                      </a:r>
                      <a:r>
                        <a:rPr lang="zh-CN" altLang="en-US" sz="1500" b="1" kern="1200" dirty="0" smtClean="0">
                          <a:solidFill>
                            <a:srgbClr val="FF0000"/>
                          </a:solidFill>
                          <a:latin typeface="+mj-ea"/>
                          <a:ea typeface="+mj-ea"/>
                          <a:cs typeface="+mn-cs"/>
                        </a:rPr>
                        <a:t>的表格、图纸）来标识所进行的测量。</a:t>
                      </a:r>
                      <a:endParaRPr lang="en-US" altLang="zh-CN" sz="1500" b="1" kern="1200" dirty="0" smtClean="0">
                        <a:solidFill>
                          <a:srgbClr val="FF0000"/>
                        </a:solidFill>
                        <a:latin typeface="+mj-ea"/>
                        <a:ea typeface="+mj-ea"/>
                        <a:cs typeface="+mn-cs"/>
                      </a:endParaRPr>
                    </a:p>
                    <a:p>
                      <a:pPr marL="342900" lvl="0" indent="-342900" fontAlgn="base">
                        <a:lnSpc>
                          <a:spcPts val="3000"/>
                        </a:lnSpc>
                        <a:spcBef>
                          <a:spcPts val="600"/>
                        </a:spcBef>
                        <a:spcAft>
                          <a:spcPts val="600"/>
                        </a:spcAft>
                        <a:buClr>
                          <a:srgbClr val="FF0000"/>
                        </a:buClr>
                        <a:defRPr/>
                      </a:pPr>
                      <a:r>
                        <a:rPr lang="zh-CN" altLang="en-US" sz="1400" b="1" kern="1200" dirty="0" smtClean="0">
                          <a:solidFill>
                            <a:srgbClr val="000099"/>
                          </a:solidFill>
                          <a:latin typeface="+mj-ea"/>
                          <a:ea typeface="+mj-ea"/>
                          <a:cs typeface="+mn-cs"/>
                        </a:rPr>
                        <a:t>设计记录：</a:t>
                      </a:r>
                      <a:r>
                        <a:rPr lang="zh-CN" altLang="en-US" sz="1400" b="1" kern="1200" dirty="0" smtClean="0">
                          <a:solidFill>
                            <a:srgbClr val="FF0000"/>
                          </a:solidFill>
                          <a:latin typeface="+mj-ea"/>
                          <a:ea typeface="+mj-ea"/>
                          <a:cs typeface="+mn-cs"/>
                        </a:rPr>
                        <a:t>指产品</a:t>
                      </a:r>
                      <a:r>
                        <a:rPr lang="en-US" altLang="zh-CN" sz="1400" b="1" kern="1200" dirty="0" smtClean="0">
                          <a:solidFill>
                            <a:srgbClr val="FF0000"/>
                          </a:solidFill>
                          <a:latin typeface="+mj-ea"/>
                          <a:ea typeface="+mj-ea"/>
                          <a:cs typeface="+mn-cs"/>
                        </a:rPr>
                        <a:t>/</a:t>
                      </a:r>
                      <a:r>
                        <a:rPr lang="zh-CN" altLang="en-US" sz="1400" b="1" kern="1200" dirty="0" smtClean="0">
                          <a:solidFill>
                            <a:srgbClr val="FF0000"/>
                          </a:solidFill>
                          <a:latin typeface="+mj-ea"/>
                          <a:ea typeface="+mj-ea"/>
                          <a:cs typeface="+mn-cs"/>
                        </a:rPr>
                        <a:t>零件图样、规范和</a:t>
                      </a:r>
                      <a:r>
                        <a:rPr lang="en-US" altLang="zh-CN" sz="1400" b="1" kern="1200" dirty="0" smtClean="0">
                          <a:solidFill>
                            <a:srgbClr val="FF0000"/>
                          </a:solidFill>
                          <a:latin typeface="+mj-ea"/>
                          <a:ea typeface="+mj-ea"/>
                          <a:cs typeface="+mn-cs"/>
                        </a:rPr>
                        <a:t>/</a:t>
                      </a:r>
                      <a:r>
                        <a:rPr lang="zh-CN" altLang="en-US" sz="1400" b="1" kern="1200" dirty="0" smtClean="0">
                          <a:solidFill>
                            <a:srgbClr val="FF0000"/>
                          </a:solidFill>
                          <a:latin typeface="+mj-ea"/>
                          <a:ea typeface="+mj-ea"/>
                          <a:cs typeface="+mn-cs"/>
                        </a:rPr>
                        <a:t>或电子数据（</a:t>
                      </a:r>
                      <a:r>
                        <a:rPr lang="en-US" altLang="zh-CN" sz="1400" b="1" kern="1200" dirty="0" smtClean="0">
                          <a:solidFill>
                            <a:srgbClr val="FF0000"/>
                          </a:solidFill>
                          <a:latin typeface="+mj-ea"/>
                          <a:ea typeface="+mj-ea"/>
                          <a:cs typeface="+mn-cs"/>
                        </a:rPr>
                        <a:t>CAD/CAM</a:t>
                      </a:r>
                      <a:r>
                        <a:rPr lang="zh-CN" altLang="en-US" sz="1400" b="1" kern="1200" dirty="0" smtClean="0">
                          <a:solidFill>
                            <a:srgbClr val="FF0000"/>
                          </a:solidFill>
                          <a:latin typeface="+mj-ea"/>
                          <a:ea typeface="+mj-ea"/>
                          <a:cs typeface="+mn-cs"/>
                        </a:rPr>
                        <a:t>），用来传递生产一个产品必需的信息。</a:t>
                      </a:r>
                      <a:endParaRPr lang="en-US" altLang="zh-CN" sz="1400" b="1" kern="1200" dirty="0" smtClean="0">
                        <a:solidFill>
                          <a:srgbClr val="FF0000"/>
                        </a:solidFill>
                        <a:latin typeface="+mj-ea"/>
                        <a:ea typeface="+mj-ea"/>
                        <a:cs typeface="+mn-cs"/>
                      </a:endParaRPr>
                    </a:p>
                    <a:p>
                      <a:pPr marL="342900" lvl="0" indent="-342900" fontAlgn="base">
                        <a:lnSpc>
                          <a:spcPts val="3000"/>
                        </a:lnSpc>
                        <a:spcBef>
                          <a:spcPts val="600"/>
                        </a:spcBef>
                        <a:spcAft>
                          <a:spcPts val="600"/>
                        </a:spcAft>
                        <a:buClr>
                          <a:srgbClr val="FF0000"/>
                        </a:buClr>
                        <a:defRPr/>
                      </a:pPr>
                      <a:r>
                        <a:rPr lang="zh-CN" altLang="en-US" sz="1400" b="1" kern="1200" dirty="0" smtClean="0">
                          <a:solidFill>
                            <a:srgbClr val="000099"/>
                          </a:solidFill>
                          <a:latin typeface="+mj-ea"/>
                          <a:ea typeface="+mj-ea"/>
                          <a:cs typeface="+mn-cs"/>
                        </a:rPr>
                        <a:t>可销售产品</a:t>
                      </a:r>
                      <a:r>
                        <a:rPr lang="en-US" altLang="zh-CN" sz="1400" b="1" kern="1200" dirty="0" smtClean="0">
                          <a:solidFill>
                            <a:srgbClr val="000099"/>
                          </a:solidFill>
                          <a:latin typeface="+mj-ea"/>
                          <a:ea typeface="+mj-ea"/>
                          <a:cs typeface="+mn-cs"/>
                        </a:rPr>
                        <a:t>/</a:t>
                      </a:r>
                      <a:r>
                        <a:rPr lang="zh-CN" altLang="en-US" sz="1400" b="1" kern="1200" dirty="0" smtClean="0">
                          <a:solidFill>
                            <a:srgbClr val="000099"/>
                          </a:solidFill>
                          <a:latin typeface="+mj-ea"/>
                          <a:ea typeface="+mj-ea"/>
                          <a:cs typeface="+mn-cs"/>
                        </a:rPr>
                        <a:t>零件：</a:t>
                      </a:r>
                      <a:r>
                        <a:rPr lang="zh-CN" altLang="en-US" sz="1400" b="1" kern="1200" dirty="0" smtClean="0">
                          <a:solidFill>
                            <a:srgbClr val="FF0000"/>
                          </a:solidFill>
                          <a:latin typeface="+mj-ea"/>
                          <a:ea typeface="+mj-ea"/>
                          <a:cs typeface="+mn-cs"/>
                        </a:rPr>
                        <a:t>是指在顾客和组织的合同中规定的产品</a:t>
                      </a:r>
                      <a:r>
                        <a:rPr lang="en-US" altLang="zh-CN" sz="1400" b="1" kern="1200" dirty="0" smtClean="0">
                          <a:solidFill>
                            <a:srgbClr val="FF0000"/>
                          </a:solidFill>
                          <a:latin typeface="+mj-ea"/>
                          <a:ea typeface="+mj-ea"/>
                          <a:cs typeface="+mn-cs"/>
                        </a:rPr>
                        <a:t>/</a:t>
                      </a:r>
                      <a:r>
                        <a:rPr lang="zh-CN" altLang="en-US" sz="1400" b="1" kern="1200" dirty="0" smtClean="0">
                          <a:solidFill>
                            <a:srgbClr val="FF0000"/>
                          </a:solidFill>
                          <a:latin typeface="+mj-ea"/>
                          <a:ea typeface="+mj-ea"/>
                          <a:cs typeface="+mn-cs"/>
                        </a:rPr>
                        <a:t>零件。</a:t>
                      </a:r>
                      <a:endParaRPr lang="en-US" altLang="zh-CN" sz="1400" b="1" kern="1200" dirty="0" smtClean="0">
                        <a:solidFill>
                          <a:srgbClr val="FF0000"/>
                        </a:solidFill>
                        <a:latin typeface="+mj-ea"/>
                        <a:ea typeface="+mj-ea"/>
                        <a:cs typeface="+mn-cs"/>
                      </a:endParaRPr>
                    </a:p>
                    <a:p>
                      <a:pPr marL="342900" lvl="0" indent="-342900" fontAlgn="base">
                        <a:lnSpc>
                          <a:spcPts val="3000"/>
                        </a:lnSpc>
                        <a:spcAft>
                          <a:spcPct val="0"/>
                        </a:spcAft>
                        <a:buClr>
                          <a:srgbClr val="FF0000"/>
                        </a:buClr>
                        <a:defRPr/>
                      </a:pPr>
                      <a:endParaRPr lang="en-US" altLang="zh-CN" sz="1400" b="1" kern="1200" dirty="0" smtClean="0">
                        <a:solidFill>
                          <a:srgbClr val="FF0000"/>
                        </a:solidFill>
                        <a:latin typeface="+mj-ea"/>
                        <a:ea typeface="+mj-ea"/>
                        <a:cs typeface="+mn-cs"/>
                      </a:endParaRPr>
                    </a:p>
                  </a:txBody>
                  <a:tcPr marL="68580" marR="68580" marT="0" marB="0"/>
                </a:tc>
                <a:extLst>
                  <a:ext uri="{0D108BD9-81ED-4DB2-BD59-A6C34878D82A}">
                    <a16:rowId xmlns:a16="http://schemas.microsoft.com/office/drawing/2014/main" xmlns="" val="1750595354"/>
                  </a:ext>
                </a:extLst>
              </a:tr>
            </a:tbl>
          </a:graphicData>
        </a:graphic>
      </p:graphicFrame>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H" val="20160201135137"/>
  <p:tag name="MH_LIBRARY" val="GRAPHIC"/>
  <p:tag name="MH_ORDER" val="TextBox 1"/>
</p:tagLst>
</file>

<file path=ppt/tags/tag2.xml><?xml version="1.0" encoding="utf-8"?>
<p:tagLst xmlns:a="http://schemas.openxmlformats.org/drawingml/2006/main" xmlns:r="http://schemas.openxmlformats.org/officeDocument/2006/relationships" xmlns:p="http://schemas.openxmlformats.org/presentationml/2006/main">
  <p:tag name="MH" val="20160201135137"/>
  <p:tag name="MH_LIBRARY" val="GRAPHIC"/>
  <p:tag name="MH_ORDER" val="Block Arc 2"/>
</p:tagLst>
</file>

<file path=ppt/tags/tag3.xml><?xml version="1.0" encoding="utf-8"?>
<p:tagLst xmlns:a="http://schemas.openxmlformats.org/drawingml/2006/main" xmlns:r="http://schemas.openxmlformats.org/officeDocument/2006/relationships" xmlns:p="http://schemas.openxmlformats.org/presentationml/2006/main">
  <p:tag name="MH" val="20160201135137"/>
  <p:tag name="MH_LIBRARY" val="GRAPHIC"/>
  <p:tag name="MH_ORDER" val="TextBox 8"/>
</p:tagLst>
</file>

<file path=ppt/theme/theme1.xml><?xml version="1.0" encoding="utf-8"?>
<a:theme xmlns:a="http://schemas.openxmlformats.org/drawingml/2006/main" name="Office 主题​​">
  <a:themeElements>
    <a:clrScheme name="自定义 14">
      <a:dk1>
        <a:sysClr val="windowText" lastClr="000000"/>
      </a:dk1>
      <a:lt1>
        <a:sysClr val="window" lastClr="FFFFFF"/>
      </a:lt1>
      <a:dk2>
        <a:srgbClr val="014C83"/>
      </a:dk2>
      <a:lt2>
        <a:srgbClr val="EEECE1"/>
      </a:lt2>
      <a:accent1>
        <a:srgbClr val="014C8D"/>
      </a:accent1>
      <a:accent2>
        <a:srgbClr val="012E57"/>
      </a:accent2>
      <a:accent3>
        <a:srgbClr val="24673E"/>
      </a:accent3>
      <a:accent4>
        <a:srgbClr val="3371A4"/>
      </a:accent4>
      <a:accent5>
        <a:srgbClr val="4BACC6"/>
      </a:accent5>
      <a:accent6>
        <a:srgbClr val="7FA6C7"/>
      </a:accent6>
      <a:hlink>
        <a:srgbClr val="0000FF"/>
      </a:hlink>
      <a:folHlink>
        <a:srgbClr val="CDDBE8"/>
      </a:folHlink>
    </a:clrScheme>
    <a:fontScheme name="微软雅黑">
      <a:majorFont>
        <a:latin typeface="Franklin Gothic Medium"/>
        <a:ea typeface="微软雅黑"/>
        <a:cs typeface=""/>
      </a:majorFont>
      <a:minorFont>
        <a:latin typeface="Franklin Gothic Medium"/>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19443</TotalTime>
  <Words>9547</Words>
  <Application>Microsoft Office PowerPoint</Application>
  <PresentationFormat>全屏显示(16:10)</PresentationFormat>
  <Paragraphs>648</Paragraphs>
  <Slides>49</Slides>
  <Notes>1</Notes>
  <HiddenSlides>0</HiddenSlides>
  <MMClips>0</MMClips>
  <ScaleCrop>false</ScaleCrop>
  <HeadingPairs>
    <vt:vector size="4" baseType="variant">
      <vt:variant>
        <vt:lpstr>主题</vt:lpstr>
      </vt:variant>
      <vt:variant>
        <vt:i4>1</vt:i4>
      </vt:variant>
      <vt:variant>
        <vt:lpstr>幻灯片标题</vt:lpstr>
      </vt:variant>
      <vt:variant>
        <vt:i4>49</vt:i4>
      </vt:variant>
    </vt:vector>
  </HeadingPairs>
  <TitlesOfParts>
    <vt:vector size="50" baseType="lpstr">
      <vt:lpstr>Office 主题​​</vt:lpstr>
      <vt:lpstr>幻灯片 1</vt:lpstr>
      <vt:lpstr>幻灯片 2</vt:lpstr>
      <vt:lpstr>幻灯片 3</vt:lpstr>
      <vt:lpstr>第0章    引言</vt:lpstr>
      <vt:lpstr>幻灯片 5</vt:lpstr>
      <vt:lpstr>第一章    总则</vt:lpstr>
      <vt:lpstr>幻灯片 7</vt:lpstr>
      <vt:lpstr>第二章    PPAP的过程要求</vt:lpstr>
      <vt:lpstr>第二章    PPAP的过程要求</vt:lpstr>
      <vt:lpstr>第二章    PPAP的过程要求</vt:lpstr>
      <vt:lpstr>第二章    PPAP的过程要求</vt:lpstr>
      <vt:lpstr>第二章    PPAP的过程要求</vt:lpstr>
      <vt:lpstr>第二章    PPAP的过程要求</vt:lpstr>
      <vt:lpstr>第二章    PPAP的过程要求</vt:lpstr>
      <vt:lpstr>第二章    PPAP的过程要求</vt:lpstr>
      <vt:lpstr>第二章    PPAP的过程要求</vt:lpstr>
      <vt:lpstr>第二章    PPAP的过程要求</vt:lpstr>
      <vt:lpstr>第二章    PPAP的过程要求</vt:lpstr>
      <vt:lpstr>第二章    PPAP的过程要求</vt:lpstr>
      <vt:lpstr>第二章    PPAP的过程要求</vt:lpstr>
      <vt:lpstr>第二章    PPAP的过程要求</vt:lpstr>
      <vt:lpstr>第二章    PPAP的过程要求</vt:lpstr>
      <vt:lpstr>第二章    PPAP的过程要求</vt:lpstr>
      <vt:lpstr>第二章    PPAP的过程要求</vt:lpstr>
      <vt:lpstr>第二章    PPAP的过程要求</vt:lpstr>
      <vt:lpstr>第二章    PPAP的过程要求</vt:lpstr>
      <vt:lpstr>第二章    PPAP的过程要求</vt:lpstr>
      <vt:lpstr>附录B：生产件批准——外观批准报告</vt:lpstr>
      <vt:lpstr>第二章    PPAP的过程要求</vt:lpstr>
      <vt:lpstr>第二章    PPAP的过程要求</vt:lpstr>
      <vt:lpstr>第二章    PPAP的过程要求</vt:lpstr>
      <vt:lpstr>第二章    PPAP的过程要求</vt:lpstr>
      <vt:lpstr>零件提交保证书</vt:lpstr>
      <vt:lpstr>第二章    PPAP的过程要求</vt:lpstr>
      <vt:lpstr>幻灯片 35</vt:lpstr>
      <vt:lpstr>第三章    顾客的通知和提交要求</vt:lpstr>
      <vt:lpstr>第三章    顾客的通知和提交要求</vt:lpstr>
      <vt:lpstr>第三章    顾客的通知和提交要求</vt:lpstr>
      <vt:lpstr>第三章    顾客的通知和提交要求</vt:lpstr>
      <vt:lpstr>第三章    顾客的通知和提交要求</vt:lpstr>
      <vt:lpstr>幻灯片 41</vt:lpstr>
      <vt:lpstr>第四章    向顾客提交：证据的等级</vt:lpstr>
      <vt:lpstr>第四章    向顾客提交：证据的等级</vt:lpstr>
      <vt:lpstr>幻灯片 44</vt:lpstr>
      <vt:lpstr>第五章    零件提交状态</vt:lpstr>
      <vt:lpstr>第五章    零件提交状态</vt:lpstr>
      <vt:lpstr>幻灯片 47</vt:lpstr>
      <vt:lpstr>第六章    记录的保存</vt:lpstr>
      <vt:lpstr>幻灯片 49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wangjing</dc:creator>
  <cp:lastModifiedBy>Administrator</cp:lastModifiedBy>
  <cp:revision>1459</cp:revision>
  <cp:lastPrinted>2016-02-07T01:18:08Z</cp:lastPrinted>
  <dcterms:created xsi:type="dcterms:W3CDTF">2011-06-03T14:53:06Z</dcterms:created>
  <dcterms:modified xsi:type="dcterms:W3CDTF">2016-07-27T14:45:44Z</dcterms:modified>
</cp:coreProperties>
</file>